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13"/>
  </p:notesMasterIdLst>
  <p:sldIdLst>
    <p:sldId id="256" r:id="rId4"/>
    <p:sldId id="411" r:id="rId5"/>
    <p:sldId id="416" r:id="rId6"/>
    <p:sldId id="412" r:id="rId7"/>
    <p:sldId id="414" r:id="rId8"/>
    <p:sldId id="415" r:id="rId9"/>
    <p:sldId id="257" r:id="rId10"/>
    <p:sldId id="345" r:id="rId11"/>
    <p:sldId id="346" r:id="rId12"/>
    <p:sldId id="347" r:id="rId14"/>
    <p:sldId id="348" r:id="rId15"/>
    <p:sldId id="349" r:id="rId16"/>
    <p:sldId id="351" r:id="rId17"/>
    <p:sldId id="352" r:id="rId18"/>
    <p:sldId id="353" r:id="rId19"/>
    <p:sldId id="325" r:id="rId20"/>
    <p:sldId id="326" r:id="rId21"/>
    <p:sldId id="327" r:id="rId22"/>
    <p:sldId id="328" r:id="rId23"/>
    <p:sldId id="329" r:id="rId24"/>
    <p:sldId id="330" r:id="rId25"/>
    <p:sldId id="331" r:id="rId26"/>
    <p:sldId id="332" r:id="rId27"/>
    <p:sldId id="338" r:id="rId28"/>
    <p:sldId id="339" r:id="rId29"/>
    <p:sldId id="340" r:id="rId30"/>
    <p:sldId id="341" r:id="rId31"/>
    <p:sldId id="342" r:id="rId32"/>
    <p:sldId id="343" r:id="rId33"/>
    <p:sldId id="333" r:id="rId34"/>
    <p:sldId id="334" r:id="rId35"/>
    <p:sldId id="335" r:id="rId36"/>
    <p:sldId id="337" r:id="rId37"/>
    <p:sldId id="354" r:id="rId38"/>
    <p:sldId id="315" r:id="rId39"/>
    <p:sldId id="316" r:id="rId40"/>
    <p:sldId id="317" r:id="rId41"/>
    <p:sldId id="318" r:id="rId42"/>
    <p:sldId id="319" r:id="rId43"/>
    <p:sldId id="323" r:id="rId44"/>
    <p:sldId id="324" r:id="rId45"/>
    <p:sldId id="321" r:id="rId46"/>
    <p:sldId id="322" r:id="rId47"/>
    <p:sldId id="355" r:id="rId48"/>
    <p:sldId id="311" r:id="rId49"/>
    <p:sldId id="312" r:id="rId50"/>
    <p:sldId id="313" r:id="rId51"/>
    <p:sldId id="314" r:id="rId52"/>
    <p:sldId id="369" r:id="rId53"/>
    <p:sldId id="366" r:id="rId54"/>
    <p:sldId id="372" r:id="rId55"/>
    <p:sldId id="371" r:id="rId56"/>
    <p:sldId id="261" r:id="rId57"/>
    <p:sldId id="260" r:id="rId58"/>
    <p:sldId id="262" r:id="rId59"/>
    <p:sldId id="263" r:id="rId60"/>
    <p:sldId id="264" r:id="rId61"/>
    <p:sldId id="309" r:id="rId62"/>
    <p:sldId id="356" r:id="rId63"/>
    <p:sldId id="310" r:id="rId64"/>
    <p:sldId id="357" r:id="rId65"/>
    <p:sldId id="358" r:id="rId66"/>
    <p:sldId id="359" r:id="rId67"/>
    <p:sldId id="360" r:id="rId68"/>
    <p:sldId id="361" r:id="rId69"/>
    <p:sldId id="363" r:id="rId70"/>
    <p:sldId id="364" r:id="rId71"/>
    <p:sldId id="365" r:id="rId72"/>
    <p:sldId id="308" r:id="rId73"/>
    <p:sldId id="367" r:id="rId74"/>
  </p:sldIdLst>
  <p:sldSz cx="9144000" cy="6858000" type="screen4x3"/>
  <p:notesSz cx="6858000" cy="9144000"/>
  <p:defaultTextStyle>
    <a:defPPr>
      <a:defRPr lang="zh-CN"/>
    </a:defPPr>
    <a:lvl1pPr marL="0" lvl="0" indent="0" algn="ctr" defTabSz="914400" rtl="0" eaLnBrk="1" fontAlgn="base" latinLnBrk="0" hangingPunct="1">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1pPr>
    <a:lvl2pPr marL="457200" lvl="1" indent="0" algn="ctr" defTabSz="914400" rtl="0" eaLnBrk="1" fontAlgn="base" latinLnBrk="0" hangingPunct="1">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ctr" defTabSz="914400" rtl="0" eaLnBrk="1" fontAlgn="base" latinLnBrk="0" hangingPunct="1">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ctr" defTabSz="914400" rtl="0" eaLnBrk="1" fontAlgn="base" latinLnBrk="0" hangingPunct="1">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ctr" defTabSz="914400" rtl="0" eaLnBrk="1" fontAlgn="base" latinLnBrk="0" hangingPunct="1">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vl6pPr marL="2286000" lvl="5" indent="0" algn="ctr" defTabSz="914400" rtl="0" eaLnBrk="1" fontAlgn="base" latinLnBrk="0" hangingPunct="1">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6pPr>
    <a:lvl7pPr marL="2743200" lvl="6" indent="0" algn="ctr" defTabSz="914400" rtl="0" eaLnBrk="1" fontAlgn="base" latinLnBrk="0" hangingPunct="1">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7pPr>
    <a:lvl8pPr marL="3200400" lvl="7" indent="0" algn="ctr" defTabSz="914400" rtl="0" eaLnBrk="1" fontAlgn="base" latinLnBrk="0" hangingPunct="1">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8pPr>
    <a:lvl9pPr marL="3657600" lvl="8" indent="0" algn="ctr" defTabSz="914400" rtl="0" eaLnBrk="1" fontAlgn="base" latinLnBrk="0" hangingPunct="1">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34"/>
    <p:restoredTop sz="98487"/>
  </p:normalViewPr>
  <p:slideViewPr>
    <p:cSldViewPr showGuides="1">
      <p:cViewPr>
        <p:scale>
          <a:sx n="66" d="100"/>
          <a:sy n="66" d="100"/>
        </p:scale>
        <p:origin x="-1506" y="-612"/>
      </p:cViewPr>
      <p:guideLst>
        <p:guide orient="horz" pos="2160"/>
        <p:guide pos="2880"/>
      </p:guideLst>
    </p:cSldViewPr>
  </p:slid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7" Type="http://schemas.openxmlformats.org/officeDocument/2006/relationships/tableStyles" Target="tableStyles.xml"/><Relationship Id="rId76" Type="http://schemas.openxmlformats.org/officeDocument/2006/relationships/viewProps" Target="viewProps.xml"/><Relationship Id="rId75" Type="http://schemas.openxmlformats.org/officeDocument/2006/relationships/presProps" Target="presProps.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4.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notesMaster" Target="notesMasters/notesMaster1.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5632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632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1684" name="Rectangle 4"/>
          <p:cNvSpPr>
            <a:spLocks noRot="1"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5632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632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632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
            <a:pPr lvl="0" algn="r" eaLnBrk="1" hangingPunct="1">
              <a:buNone/>
            </a:pPr>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7" Type="http://schemas.openxmlformats.org/officeDocument/2006/relationships/hyperlink" Target="http://en.wikipedia.org/wiki/Control-V" TargetMode="External"/><Relationship Id="rId6" Type="http://schemas.openxmlformats.org/officeDocument/2006/relationships/hyperlink" Target="http://en.wikipedia.org/wiki/Control-C" TargetMode="External"/><Relationship Id="rId5" Type="http://schemas.openxmlformats.org/officeDocument/2006/relationships/hyperlink" Target="http://en.wikipedia.org/wiki/Control-X" TargetMode="External"/><Relationship Id="rId4" Type="http://schemas.openxmlformats.org/officeDocument/2006/relationships/hyperlink" Target="http://en.wikipedia.org/wiki/Undo" TargetMode="External"/><Relationship Id="rId3" Type="http://schemas.openxmlformats.org/officeDocument/2006/relationships/hyperlink" Target="http://en.wikipedia.org/wiki/Control-Z" TargetMode="External"/><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6"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72707" name="Rectangle 2"/>
          <p:cNvSpPr>
            <a:spLocks noRot="1" noTextEdit="1"/>
          </p:cNvSpPr>
          <p:nvPr>
            <p:ph type="sldImg"/>
          </p:nvPr>
        </p:nvSpPr>
        <p:spPr/>
      </p:sp>
      <p:sp>
        <p:nvSpPr>
          <p:cNvPr id="72708" name="Rectangle 3"/>
          <p:cNvSpPr>
            <a:spLocks noGrp="1"/>
          </p:cNvSpPr>
          <p:nvPr>
            <p:ph type="body" idx="1"/>
          </p:nvPr>
        </p:nvSpPr>
        <p:spPr/>
        <p:txBody>
          <a:bodyPr wrap="square" lIns="91440" tIns="45720" rIns="91440" bIns="45720" anchor="t" anchorCtr="0"/>
          <a:p>
            <a:pPr lvl="0" eaLnBrk="1" hangingPunct="1"/>
            <a:r>
              <a:rPr lang="zh-CN" altLang="en-US" dirty="0"/>
              <a:t>浮动工具栏，浮动对话框</a:t>
            </a:r>
            <a:endParaRPr lang="zh-CN" altLang="en-US" dirty="0"/>
          </a:p>
          <a:p>
            <a:pPr lvl="0" eaLnBrk="1" hangingPunct="1"/>
            <a:r>
              <a:rPr lang="zh-CN" altLang="en-US" dirty="0"/>
              <a:t>用户混淆 ，增大学习难度</a:t>
            </a:r>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2"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81923" name="Rectangle 2"/>
          <p:cNvSpPr>
            <a:spLocks noRot="1" noTextEdit="1"/>
          </p:cNvSpPr>
          <p:nvPr>
            <p:ph type="sldImg"/>
          </p:nvPr>
        </p:nvSpPr>
        <p:spPr/>
      </p:sp>
      <p:sp>
        <p:nvSpPr>
          <p:cNvPr id="81924" name="Rectangle 3"/>
          <p:cNvSpPr>
            <a:spLocks noGrp="1"/>
          </p:cNvSpPr>
          <p:nvPr>
            <p:ph type="body" idx="1"/>
          </p:nvPr>
        </p:nvSpPr>
        <p:spPr/>
        <p:txBody>
          <a:bodyPr wrap="square" lIns="91440" tIns="45720" rIns="91440" bIns="45720" anchor="t" anchorCtr="0"/>
          <a:p>
            <a:pPr lvl="0" eaLnBrk="1" hangingPunct="1"/>
            <a:r>
              <a:rPr lang="zh-CN" altLang="en-US" dirty="0"/>
              <a:t>不能一出问题就让程序崩溃来消除错误消息，而应重新编程使之没有问题</a:t>
            </a:r>
            <a:endParaRPr lang="zh-CN" altLang="en-US" dirty="0"/>
          </a:p>
          <a:p>
            <a:pPr lvl="0" eaLnBrk="1" hangingPunct="1"/>
            <a:r>
              <a:rPr lang="zh-CN" altLang="en-US" dirty="0"/>
              <a:t>知道应该输入什么，为什么不直接输入？</a:t>
            </a:r>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6"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82947" name="Rectangle 2"/>
          <p:cNvSpPr>
            <a:spLocks noRot="1" noTextEdit="1"/>
          </p:cNvSpPr>
          <p:nvPr>
            <p:ph type="sldImg"/>
          </p:nvPr>
        </p:nvSpPr>
        <p:spPr/>
      </p:sp>
      <p:sp>
        <p:nvSpPr>
          <p:cNvPr id="82948" name="Rectangle 3"/>
          <p:cNvSpPr>
            <a:spLocks noGrp="1"/>
          </p:cNvSpPr>
          <p:nvPr>
            <p:ph type="body" idx="1"/>
          </p:nvPr>
        </p:nvSpPr>
        <p:spPr/>
        <p:txBody>
          <a:bodyPr wrap="square" lIns="91440" tIns="45720" rIns="91440" bIns="45720" anchor="t" anchorCtr="0"/>
          <a:p>
            <a:pPr lvl="0" eaLnBrk="1" hangingPunct="1"/>
            <a:r>
              <a:rPr lang="zh-CN" altLang="en-US" dirty="0"/>
              <a:t>举例：程序把文件保存到磁盘上，应认为这么做是对的。让用户了解程序做了什么，不必愚蠢地停止过程。若不确认，就不应该保存，而将该操作留给用户处理</a:t>
            </a:r>
            <a:endParaRPr lang="zh-CN" altLang="en-US" dirty="0"/>
          </a:p>
          <a:p>
            <a:pPr lvl="0" eaLnBrk="1" hangingPunct="1"/>
            <a:r>
              <a:rPr lang="zh-CN" altLang="en-US" dirty="0"/>
              <a:t>这样用户的负担会减少一半</a:t>
            </a:r>
            <a:endParaRPr lang="zh-CN" altLang="en-US" dirty="0"/>
          </a:p>
          <a:p>
            <a:pPr lvl="0" eaLnBrk="1" hangingPunct="1"/>
            <a:r>
              <a:rPr lang="zh-CN" altLang="en-US" dirty="0"/>
              <a:t>做了什么事情，比如程序要更新，然后说更新结束了。这有点像邀功请赏。如果是一个人，可能觉得有些傲慢无礼。</a:t>
            </a:r>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3970"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83971" name="Rectangle 2"/>
          <p:cNvSpPr>
            <a:spLocks noRot="1" noTextEdit="1"/>
          </p:cNvSpPr>
          <p:nvPr>
            <p:ph type="sldImg"/>
          </p:nvPr>
        </p:nvSpPr>
        <p:spPr/>
      </p:sp>
      <p:sp>
        <p:nvSpPr>
          <p:cNvPr id="83972" name="Rectangle 3"/>
          <p:cNvSpPr>
            <a:spLocks noGrp="1"/>
          </p:cNvSpPr>
          <p:nvPr>
            <p:ph type="body" idx="1"/>
          </p:nvPr>
        </p:nvSpPr>
        <p:spPr/>
        <p:txBody>
          <a:bodyPr wrap="square" lIns="91440" tIns="45720" rIns="91440" bIns="45720" anchor="t" anchorCtr="0"/>
          <a:p>
            <a:pPr lvl="0" eaLnBrk="1" hangingPunct="1"/>
            <a:r>
              <a:rPr lang="zh-CN" altLang="en-US" dirty="0"/>
              <a:t>用户单击“是”的时候不应该出现对话框</a:t>
            </a:r>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4"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84995" name="Rectangle 2"/>
          <p:cNvSpPr>
            <a:spLocks noRot="1" noTextEdit="1"/>
          </p:cNvSpPr>
          <p:nvPr>
            <p:ph type="sldImg"/>
          </p:nvPr>
        </p:nvSpPr>
        <p:spPr/>
      </p:sp>
      <p:sp>
        <p:nvSpPr>
          <p:cNvPr id="84996" name="Rectangle 3"/>
          <p:cNvSpPr>
            <a:spLocks noGrp="1"/>
          </p:cNvSpPr>
          <p:nvPr>
            <p:ph type="body" idx="1"/>
          </p:nvPr>
        </p:nvSpPr>
        <p:spPr/>
        <p:txBody>
          <a:bodyPr wrap="square" lIns="91440" tIns="45720" rIns="91440" bIns="45720" anchor="t" anchorCtr="0"/>
          <a:p>
            <a:pPr lvl="0" eaLnBrk="1" hangingPunct="1"/>
            <a:r>
              <a:rPr lang="zh-CN" altLang="en-US" dirty="0"/>
              <a:t>用户会敬佩其简短和自信</a:t>
            </a:r>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8"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86019" name="Rectangle 2"/>
          <p:cNvSpPr>
            <a:spLocks noRot="1" noTextEdit="1"/>
          </p:cNvSpPr>
          <p:nvPr>
            <p:ph type="sldImg"/>
          </p:nvPr>
        </p:nvSpPr>
        <p:spPr/>
      </p:sp>
      <p:sp>
        <p:nvSpPr>
          <p:cNvPr id="86020" name="Rectangle 3"/>
          <p:cNvSpPr>
            <a:spLocks noGrp="1"/>
          </p:cNvSpPr>
          <p:nvPr>
            <p:ph type="body" idx="1"/>
          </p:nvPr>
        </p:nvSpPr>
        <p:spPr/>
        <p:txBody>
          <a:bodyPr wrap="square" lIns="91440" tIns="45720" rIns="91440" bIns="45720" anchor="t" anchorCtr="0"/>
          <a:p>
            <a:pPr lvl="0" eaLnBrk="1" hangingPunct="1"/>
            <a:r>
              <a:rPr lang="zh-CN" altLang="en-US" dirty="0"/>
              <a:t>不小心对话框就会十分拥挤，充满属性、选项或其他对象</a:t>
            </a:r>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2"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87043" name="Rectangle 2"/>
          <p:cNvSpPr>
            <a:spLocks noRot="1" noTextEdit="1"/>
          </p:cNvSpPr>
          <p:nvPr>
            <p:ph type="sldImg"/>
          </p:nvPr>
        </p:nvSpPr>
        <p:spPr/>
      </p:sp>
      <p:sp>
        <p:nvSpPr>
          <p:cNvPr id="87044" name="Rectangle 3"/>
          <p:cNvSpPr>
            <a:spLocks noGrp="1"/>
          </p:cNvSpPr>
          <p:nvPr>
            <p:ph type="body" idx="1"/>
          </p:nvPr>
        </p:nvSpPr>
        <p:spPr/>
        <p:txBody>
          <a:bodyPr wrap="square" lIns="91440" tIns="45720" rIns="91440" bIns="45720" anchor="t" anchorCtr="0"/>
          <a:p>
            <a:pPr lvl="0" eaLnBrk="1" hangingPunct="1"/>
            <a:r>
              <a:rPr lang="zh-CN" altLang="en-US" dirty="0"/>
              <a:t>一点击就改变，让用户感到不安</a:t>
            </a:r>
            <a:endParaRPr lang="zh-CN" altLang="en-US" dirty="0"/>
          </a:p>
          <a:p>
            <a:pPr lvl="0" eaLnBrk="1" hangingPunct="1"/>
            <a:r>
              <a:rPr lang="zh-CN" altLang="en-US" dirty="0"/>
              <a:t>或者使用几个分别有着少一些标签的对话框</a:t>
            </a:r>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9090"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89091" name="Rectangle 2"/>
          <p:cNvSpPr>
            <a:spLocks noRot="1" noTextEdit="1"/>
          </p:cNvSpPr>
          <p:nvPr>
            <p:ph type="sldImg"/>
          </p:nvPr>
        </p:nvSpPr>
        <p:spPr/>
      </p:sp>
      <p:sp>
        <p:nvSpPr>
          <p:cNvPr id="89092" name="Rectangle 3"/>
          <p:cNvSpPr>
            <a:spLocks noGrp="1"/>
          </p:cNvSpPr>
          <p:nvPr>
            <p:ph type="body" idx="1"/>
          </p:nvPr>
        </p:nvSpPr>
        <p:spPr/>
        <p:txBody>
          <a:bodyPr wrap="square" lIns="91440" tIns="45720" rIns="91440" bIns="45720" anchor="t" anchorCtr="0"/>
          <a:p>
            <a:pPr lvl="0" eaLnBrk="1" hangingPunct="1"/>
            <a:r>
              <a:rPr lang="zh-CN" altLang="en-US" dirty="0"/>
              <a:t>应用 确认 </a:t>
            </a:r>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4"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90115" name="Rectangle 2"/>
          <p:cNvSpPr>
            <a:spLocks noRot="1" noTextEdit="1"/>
          </p:cNvSpPr>
          <p:nvPr>
            <p:ph type="sldImg"/>
          </p:nvPr>
        </p:nvSpPr>
        <p:spPr/>
      </p:sp>
      <p:sp>
        <p:nvSpPr>
          <p:cNvPr id="90116" name="Rectangle 3"/>
          <p:cNvSpPr>
            <a:spLocks noGrp="1"/>
          </p:cNvSpPr>
          <p:nvPr>
            <p:ph type="body" idx="1"/>
          </p:nvPr>
        </p:nvSpPr>
        <p:spPr/>
        <p:txBody>
          <a:bodyPr wrap="square" lIns="91440" tIns="45720" rIns="91440" bIns="45720" anchor="t" anchorCtr="0"/>
          <a:p>
            <a:pPr lvl="0" eaLnBrk="1" hangingPunct="1"/>
            <a:r>
              <a:rPr lang="zh-CN" altLang="en-US" dirty="0"/>
              <a:t>必须满足用户期望</a:t>
            </a:r>
            <a:endParaRPr lang="zh-CN" altLang="en-US" dirty="0"/>
          </a:p>
          <a:p>
            <a:pPr lvl="0" eaLnBrk="1" hangingPunct="1"/>
            <a:r>
              <a:rPr lang="zh-CN" altLang="en-US" dirty="0"/>
              <a:t>没有突起是为了减少视觉上的混乱，避免工具栏过度拥挤，但这也使得初学者难以理解</a:t>
            </a:r>
            <a:endParaRPr lang="zh-CN" altLang="en-US" dirty="0"/>
          </a:p>
          <a:p>
            <a:pPr lvl="0" eaLnBrk="1" hangingPunct="1"/>
            <a:r>
              <a:rPr lang="zh-CN" altLang="en-US" dirty="0"/>
              <a:t>还有一种命令控件：超链接。具有下划线的文本。注意：链接一般用在浏览内容上，其他操作和功能还是使用按钮和图标按钮。</a:t>
            </a:r>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8"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91139" name="Rectangle 2"/>
          <p:cNvSpPr>
            <a:spLocks noRot="1" noTextEdit="1"/>
          </p:cNvSpPr>
          <p:nvPr>
            <p:ph type="sldImg"/>
          </p:nvPr>
        </p:nvSpPr>
        <p:spPr/>
      </p:sp>
      <p:sp>
        <p:nvSpPr>
          <p:cNvPr id="91140" name="Rectangle 3"/>
          <p:cNvSpPr>
            <a:spLocks noGrp="1"/>
          </p:cNvSpPr>
          <p:nvPr>
            <p:ph type="body" idx="1"/>
          </p:nvPr>
        </p:nvSpPr>
        <p:spPr/>
        <p:txBody>
          <a:bodyPr wrap="square" lIns="91440" tIns="45720" rIns="91440" bIns="45720" anchor="t" anchorCtr="0"/>
          <a:p>
            <a:pPr lvl="0" eaLnBrk="1" hangingPunct="1"/>
            <a:r>
              <a:rPr lang="zh-CN" altLang="en-US" dirty="0"/>
              <a:t>各自的优缺点和适用场合</a:t>
            </a:r>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2"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92163" name="Rectangle 2"/>
          <p:cNvSpPr>
            <a:spLocks noRot="1" noTextEdit="1"/>
          </p:cNvSpPr>
          <p:nvPr>
            <p:ph type="sldImg"/>
          </p:nvPr>
        </p:nvSpPr>
        <p:spPr/>
      </p:sp>
      <p:sp>
        <p:nvSpPr>
          <p:cNvPr id="92164" name="Rectangle 3"/>
          <p:cNvSpPr>
            <a:spLocks noGrp="1"/>
          </p:cNvSpPr>
          <p:nvPr>
            <p:ph type="body" idx="1"/>
          </p:nvPr>
        </p:nvSpPr>
        <p:spPr/>
        <p:txBody>
          <a:bodyPr wrap="square" lIns="91440" tIns="45720" rIns="91440" bIns="45720" anchor="t" anchorCtr="0"/>
          <a:p>
            <a:pPr lvl="0" eaLnBrk="1" hangingPunct="1"/>
            <a:r>
              <a:rPr lang="en-US" altLang="zh-CN" dirty="0"/>
              <a:t>Win95</a:t>
            </a:r>
            <a:r>
              <a:rPr lang="zh-CN" altLang="en-US" dirty="0"/>
              <a:t>开始可以在文本前点缀一个图标。这很有用，用户能够从图表中收益</a:t>
            </a:r>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3730"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73731" name="Rectangle 2"/>
          <p:cNvSpPr>
            <a:spLocks noRot="1" noTextEdit="1"/>
          </p:cNvSpPr>
          <p:nvPr>
            <p:ph type="sldImg"/>
          </p:nvPr>
        </p:nvSpPr>
        <p:spPr/>
      </p:sp>
      <p:sp>
        <p:nvSpPr>
          <p:cNvPr id="73732" name="Rectangle 3"/>
          <p:cNvSpPr>
            <a:spLocks noGrp="1"/>
          </p:cNvSpPr>
          <p:nvPr>
            <p:ph type="body" idx="1"/>
          </p:nvPr>
        </p:nvSpPr>
        <p:spPr/>
        <p:txBody>
          <a:bodyPr wrap="square" lIns="91440" tIns="45720" rIns="91440" bIns="45720" anchor="t" anchorCtr="0"/>
          <a:p>
            <a:pPr lvl="0" eaLnBrk="1" hangingPunct="1"/>
            <a:r>
              <a:rPr lang="zh-CN" altLang="en-US" dirty="0"/>
              <a:t>应用文档的每一个实例都打开一个新的主窗口</a:t>
            </a:r>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6"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93187" name="Rectangle 2"/>
          <p:cNvSpPr>
            <a:spLocks noRot="1" noTextEdit="1"/>
          </p:cNvSpPr>
          <p:nvPr>
            <p:ph type="sldImg"/>
          </p:nvPr>
        </p:nvSpPr>
        <p:spPr/>
      </p:sp>
      <p:sp>
        <p:nvSpPr>
          <p:cNvPr id="93188" name="Rectangle 3"/>
          <p:cNvSpPr>
            <a:spLocks noGrp="1"/>
          </p:cNvSpPr>
          <p:nvPr>
            <p:ph type="body" idx="1"/>
          </p:nvPr>
        </p:nvSpPr>
        <p:spPr/>
        <p:txBody>
          <a:bodyPr wrap="square" lIns="91440" tIns="45720" rIns="91440" bIns="45720" anchor="t" anchorCtr="0"/>
          <a:p>
            <a:pPr lvl="0" eaLnBrk="1" hangingPunct="1"/>
            <a:r>
              <a:rPr lang="zh-CN" altLang="en-US" dirty="0"/>
              <a:t>滚动条被滥用了。</a:t>
            </a:r>
            <a:endParaRPr lang="zh-CN" altLang="en-US" dirty="0"/>
          </a:p>
          <a:p>
            <a:pPr lvl="0" eaLnBrk="1" hangingPunct="1"/>
            <a:r>
              <a:rPr lang="zh-CN" altLang="en-US" dirty="0"/>
              <a:t>其他包括跳到文档开始和末位的按钮等</a:t>
            </a:r>
            <a:endParaRPr lang="zh-CN" altLang="en-US" dirty="0"/>
          </a:p>
          <a:p>
            <a:pPr lvl="0" eaLnBrk="1" hangingPunct="1"/>
            <a:r>
              <a:rPr lang="zh-CN" altLang="en-US" dirty="0"/>
              <a:t>缺点：要求使用鼠标的高度精确性</a:t>
            </a:r>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4210"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94211" name="Rectangle 2"/>
          <p:cNvSpPr>
            <a:spLocks noRot="1" noTextEdit="1"/>
          </p:cNvSpPr>
          <p:nvPr>
            <p:ph type="sldImg"/>
          </p:nvPr>
        </p:nvSpPr>
        <p:spPr/>
      </p:sp>
      <p:sp>
        <p:nvSpPr>
          <p:cNvPr id="94212" name="Rectangle 3"/>
          <p:cNvSpPr>
            <a:spLocks noGrp="1"/>
          </p:cNvSpPr>
          <p:nvPr>
            <p:ph type="body" idx="1"/>
          </p:nvPr>
        </p:nvSpPr>
        <p:spPr/>
        <p:txBody>
          <a:bodyPr wrap="square" lIns="91440" tIns="45720" rIns="91440" bIns="45720" anchor="t" anchorCtr="0"/>
          <a:p>
            <a:pPr lvl="0" eaLnBrk="1" hangingPunct="1"/>
            <a:r>
              <a:rPr lang="en-US" altLang="zh-CN" dirty="0"/>
              <a:t>Outlook</a:t>
            </a:r>
            <a:endParaRPr lang="en-US" altLang="zh-CN"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4"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95235" name="Rectangle 2"/>
          <p:cNvSpPr>
            <a:spLocks noRot="1" noTextEdit="1"/>
          </p:cNvSpPr>
          <p:nvPr>
            <p:ph type="sldImg"/>
          </p:nvPr>
        </p:nvSpPr>
        <p:spPr/>
      </p:sp>
      <p:sp>
        <p:nvSpPr>
          <p:cNvPr id="95236" name="Rectangle 3"/>
          <p:cNvSpPr>
            <a:spLocks noGrp="1"/>
          </p:cNvSpPr>
          <p:nvPr>
            <p:ph type="body" idx="1"/>
          </p:nvPr>
        </p:nvSpPr>
        <p:spPr/>
        <p:txBody>
          <a:bodyPr wrap="square" lIns="91440" tIns="45720" rIns="91440" bIns="45720" anchor="t" anchorCtr="0"/>
          <a:p>
            <a:pPr lvl="0" eaLnBrk="1" hangingPunct="1"/>
            <a:r>
              <a:rPr lang="zh-CN" altLang="en-US" dirty="0"/>
              <a:t>无界输入控件：麦兜的例子</a:t>
            </a:r>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8"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96259" name="Rectangle 2"/>
          <p:cNvSpPr>
            <a:spLocks noRot="1" noTextEdit="1"/>
          </p:cNvSpPr>
          <p:nvPr>
            <p:ph type="sldImg"/>
          </p:nvPr>
        </p:nvSpPr>
        <p:spPr/>
      </p:sp>
      <p:sp>
        <p:nvSpPr>
          <p:cNvPr id="96260" name="Rectangle 3"/>
          <p:cNvSpPr>
            <a:spLocks noGrp="1"/>
          </p:cNvSpPr>
          <p:nvPr>
            <p:ph type="body" idx="1"/>
          </p:nvPr>
        </p:nvSpPr>
        <p:spPr/>
        <p:txBody>
          <a:bodyPr wrap="square" lIns="91440" tIns="45720" rIns="91440" bIns="45720" anchor="t" anchorCtr="0"/>
          <a:p>
            <a:pPr lvl="0" eaLnBrk="1" hangingPunct="1"/>
            <a:r>
              <a:rPr lang="zh-CN" altLang="en-US" dirty="0"/>
              <a:t>数字用滑块，文字用列表</a:t>
            </a:r>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2"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97283" name="Rectangle 2"/>
          <p:cNvSpPr>
            <a:spLocks noRot="1" noTextEdit="1"/>
          </p:cNvSpPr>
          <p:nvPr>
            <p:ph type="sldImg"/>
          </p:nvPr>
        </p:nvSpPr>
        <p:spPr/>
      </p:sp>
      <p:sp>
        <p:nvSpPr>
          <p:cNvPr id="97284" name="Rectangle 3"/>
          <p:cNvSpPr>
            <a:spLocks noGrp="1"/>
          </p:cNvSpPr>
          <p:nvPr>
            <p:ph type="body" idx="1"/>
          </p:nvPr>
        </p:nvSpPr>
        <p:spPr/>
        <p:txBody>
          <a:bodyPr wrap="square" lIns="91440" tIns="45720" rIns="91440" bIns="45720" anchor="t" anchorCtr="0"/>
          <a:p>
            <a:pPr lvl="0" eaLnBrk="1" hangingPunct="1"/>
            <a:r>
              <a:rPr lang="zh-CN" altLang="en-US" dirty="0"/>
              <a:t>其他大部分从</a:t>
            </a:r>
            <a:r>
              <a:rPr lang="en-US" altLang="zh-CN" dirty="0"/>
              <a:t>Macintosh</a:t>
            </a:r>
            <a:r>
              <a:rPr lang="zh-CN" altLang="en-US" dirty="0"/>
              <a:t>发展而来</a:t>
            </a:r>
            <a:endParaRPr lang="zh-CN" altLang="en-US" dirty="0"/>
          </a:p>
          <a:p>
            <a:pPr lvl="0" eaLnBrk="1" hangingPunct="1"/>
            <a:r>
              <a:rPr lang="zh-CN" altLang="en-US" dirty="0"/>
              <a:t>菜单优点：完备性和详细说明，用户所需的一切都可以在程序菜单中找到。庞大，所以不得不折起来，需要时弹出</a:t>
            </a:r>
            <a:endParaRPr lang="zh-CN" altLang="en-US" dirty="0"/>
          </a:p>
          <a:p>
            <a:pPr lvl="0" eaLnBrk="1" hangingPunct="1"/>
            <a:r>
              <a:rPr lang="zh-CN" altLang="en-US" dirty="0"/>
              <a:t>工具栏按钮图标不完备，但可见、立即，节省空间</a:t>
            </a:r>
            <a:endParaRPr lang="zh-CN" altLang="en-US" dirty="0"/>
          </a:p>
          <a:p>
            <a:pPr lvl="0" eaLnBrk="1" hangingPunct="1"/>
            <a:r>
              <a:rPr lang="zh-CN" altLang="en-US" dirty="0"/>
              <a:t>菜单上的文本必须精确和清晰，教学目的</a:t>
            </a:r>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6"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98307" name="Rectangle 2"/>
          <p:cNvSpPr>
            <a:spLocks noRot="1" noTextEdit="1"/>
          </p:cNvSpPr>
          <p:nvPr>
            <p:ph type="sldImg"/>
          </p:nvPr>
        </p:nvSpPr>
        <p:spPr/>
      </p:sp>
      <p:sp>
        <p:nvSpPr>
          <p:cNvPr id="98308" name="Rectangle 3"/>
          <p:cNvSpPr>
            <a:spLocks noGrp="1"/>
          </p:cNvSpPr>
          <p:nvPr>
            <p:ph type="body" idx="1"/>
          </p:nvPr>
        </p:nvSpPr>
        <p:spPr/>
        <p:txBody>
          <a:bodyPr wrap="square" lIns="91440" tIns="45720" rIns="91440" bIns="45720" anchor="t" anchorCtr="0"/>
          <a:p>
            <a:pPr lvl="0" eaLnBrk="1" hangingPunct="1"/>
            <a:r>
              <a:rPr lang="zh-CN" altLang="en-US" dirty="0"/>
              <a:t>图标按钮和下拉菜单中的菜单项行为相同，为什么菜单项有文本，而工具栏上的按钮总是以小图像显示呢？</a:t>
            </a:r>
            <a:endParaRPr lang="zh-CN" altLang="en-US" dirty="0"/>
          </a:p>
          <a:p>
            <a:pPr lvl="0" eaLnBrk="1" hangingPunct="1"/>
            <a:r>
              <a:rPr lang="zh-CN" altLang="en-US" dirty="0"/>
              <a:t>打印机可能表示搜索打印机、改变打印机设置等，但是学会了就不会有麻烦了。</a:t>
            </a:r>
            <a:endParaRPr lang="zh-CN" altLang="en-US" dirty="0"/>
          </a:p>
          <a:p>
            <a:pPr lvl="0" eaLnBrk="1" hangingPunct="1"/>
            <a:r>
              <a:rPr lang="zh-CN" altLang="en-US" dirty="0"/>
              <a:t>设计师要应对两种用户：一种希望在温和宽松的环境下学习，另一组有时候需要简短的提示</a:t>
            </a:r>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9330"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99331" name="Rectangle 2"/>
          <p:cNvSpPr>
            <a:spLocks noRot="1" noTextEdit="1"/>
          </p:cNvSpPr>
          <p:nvPr>
            <p:ph type="sldImg"/>
          </p:nvPr>
        </p:nvSpPr>
        <p:spPr/>
      </p:sp>
      <p:sp>
        <p:nvSpPr>
          <p:cNvPr id="99332" name="Rectangle 3"/>
          <p:cNvSpPr>
            <a:spLocks noGrp="1"/>
          </p:cNvSpPr>
          <p:nvPr>
            <p:ph type="body" idx="1"/>
          </p:nvPr>
        </p:nvSpPr>
        <p:spPr/>
        <p:txBody>
          <a:bodyPr wrap="square" lIns="91440" tIns="45720" rIns="91440" bIns="45720" anchor="t" anchorCtr="0"/>
          <a:p>
            <a:pPr lvl="0" eaLnBrk="1" hangingPunct="1"/>
            <a:r>
              <a:rPr lang="zh-CN" altLang="en-US" dirty="0"/>
              <a:t>鼠标经过某个对象，出现描述这个对象功能和操作的气球</a:t>
            </a:r>
            <a:endParaRPr lang="zh-CN" altLang="en-US" dirty="0"/>
          </a:p>
          <a:p>
            <a:pPr lvl="0" eaLnBrk="1" hangingPunct="1"/>
            <a:r>
              <a:rPr lang="en-US" altLang="zh-CN" dirty="0"/>
              <a:t>Apple</a:t>
            </a:r>
            <a:r>
              <a:rPr lang="zh-CN" altLang="en-US" dirty="0"/>
              <a:t>希望气球可以教会新手用户，</a:t>
            </a:r>
            <a:r>
              <a:rPr lang="en-US" altLang="zh-CN" dirty="0"/>
              <a:t>Microsoft</a:t>
            </a:r>
            <a:r>
              <a:rPr lang="zh-CN" altLang="en-US" dirty="0"/>
              <a:t>则认为新手要通过</a:t>
            </a:r>
            <a:r>
              <a:rPr lang="en-US" altLang="zh-CN" dirty="0"/>
              <a:t>F1</a:t>
            </a:r>
            <a:r>
              <a:rPr lang="zh-CN" altLang="en-US" dirty="0"/>
              <a:t>帮助学会，工具提示仅唤醒用户记忆</a:t>
            </a:r>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4"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100355" name="Rectangle 2"/>
          <p:cNvSpPr>
            <a:spLocks noRot="1" noTextEdit="1"/>
          </p:cNvSpPr>
          <p:nvPr>
            <p:ph type="sldImg"/>
          </p:nvPr>
        </p:nvSpPr>
        <p:spPr/>
      </p:sp>
      <p:sp>
        <p:nvSpPr>
          <p:cNvPr id="100356" name="Rectangle 3"/>
          <p:cNvSpPr>
            <a:spLocks noGrp="1"/>
          </p:cNvSpPr>
          <p:nvPr>
            <p:ph type="body" idx="1"/>
          </p:nvPr>
        </p:nvSpPr>
        <p:spPr/>
        <p:txBody>
          <a:bodyPr wrap="square" lIns="91440" tIns="45720" rIns="91440" bIns="45720" anchor="t" anchorCtr="0"/>
          <a:p>
            <a:pPr lvl="0" eaLnBrk="1" hangingPunct="1"/>
            <a:r>
              <a:rPr lang="zh-CN" altLang="en-US" dirty="0"/>
              <a:t>工具栏不是菜单的快捷方式，没有理由将工具栏控件限制为图标按钮</a:t>
            </a:r>
            <a:endParaRPr lang="zh-CN" altLang="en-US" dirty="0"/>
          </a:p>
          <a:p>
            <a:pPr lvl="0" eaLnBrk="1" hangingPunct="1"/>
            <a:r>
              <a:rPr lang="zh-CN" altLang="en-US" dirty="0"/>
              <a:t>带条：本质上是工具栏，包含多个带文本标签的的功能组。结构上更加视觉化，可容纳相当数量的功能。和苹果的</a:t>
            </a:r>
            <a:r>
              <a:rPr lang="en-US" altLang="zh-CN" dirty="0"/>
              <a:t>Inspector</a:t>
            </a:r>
            <a:r>
              <a:rPr lang="zh-CN" altLang="en-US" dirty="0"/>
              <a:t>很类似</a:t>
            </a:r>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4"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74755" name="Rectangle 2"/>
          <p:cNvSpPr>
            <a:spLocks noRot="1" noTextEdit="1"/>
          </p:cNvSpPr>
          <p:nvPr>
            <p:ph type="sldImg"/>
          </p:nvPr>
        </p:nvSpPr>
        <p:spPr/>
      </p:sp>
      <p:sp>
        <p:nvSpPr>
          <p:cNvPr id="74756" name="Rectangle 3"/>
          <p:cNvSpPr>
            <a:spLocks noGrp="1"/>
          </p:cNvSpPr>
          <p:nvPr>
            <p:ph type="body" idx="1"/>
          </p:nvPr>
        </p:nvSpPr>
        <p:spPr/>
        <p:txBody>
          <a:bodyPr wrap="square" lIns="91440" tIns="45720" rIns="91440" bIns="45720" anchor="t" anchorCtr="0"/>
          <a:p>
            <a:pPr lvl="0" eaLnBrk="1" hangingPunct="1"/>
            <a:r>
              <a:rPr lang="en-US" altLang="zh-CN" dirty="0"/>
              <a:t>PDF</a:t>
            </a:r>
            <a:r>
              <a:rPr lang="zh-CN" altLang="en-US" dirty="0"/>
              <a:t>可将窗口大小改变。此状态下标签小时。</a:t>
            </a:r>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8"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75779" name="Rectangle 2"/>
          <p:cNvSpPr>
            <a:spLocks noRot="1" noTextEdit="1"/>
          </p:cNvSpPr>
          <p:nvPr>
            <p:ph type="sldImg"/>
          </p:nvPr>
        </p:nvSpPr>
        <p:spPr/>
      </p:sp>
      <p:sp>
        <p:nvSpPr>
          <p:cNvPr id="75780" name="Rectangle 3"/>
          <p:cNvSpPr>
            <a:spLocks noGrp="1"/>
          </p:cNvSpPr>
          <p:nvPr>
            <p:ph type="body" idx="1"/>
          </p:nvPr>
        </p:nvSpPr>
        <p:spPr/>
        <p:txBody>
          <a:bodyPr wrap="square" lIns="91440" tIns="45720" rIns="91440" bIns="45720" anchor="t" anchorCtr="0"/>
          <a:p>
            <a:pPr lvl="0" eaLnBrk="1" hangingPunct="1"/>
            <a:r>
              <a:rPr lang="zh-CN" altLang="en-US" dirty="0"/>
              <a:t>一看到菜单名字就知道菜单是干什么的，起到引导用户操作的作用。</a:t>
            </a:r>
            <a:endParaRPr lang="zh-CN" altLang="en-US" dirty="0"/>
          </a:p>
          <a:p>
            <a:pPr lvl="0" eaLnBrk="1" hangingPunct="1"/>
            <a:r>
              <a:rPr lang="zh-CN" altLang="en-US" dirty="0"/>
              <a:t>不同菜单级别及不同类型菜单中应当保持一致，便于用户形成概念</a:t>
            </a:r>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2"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76803" name="Rectangle 2"/>
          <p:cNvSpPr>
            <a:spLocks noRot="1" noTextEdit="1"/>
          </p:cNvSpPr>
          <p:nvPr>
            <p:ph type="sldImg"/>
          </p:nvPr>
        </p:nvSpPr>
        <p:spPr/>
      </p:sp>
      <p:sp>
        <p:nvSpPr>
          <p:cNvPr id="76804" name="Rectangle 3"/>
          <p:cNvSpPr>
            <a:spLocks noGrp="1"/>
          </p:cNvSpPr>
          <p:nvPr>
            <p:ph type="body" idx="1"/>
          </p:nvPr>
        </p:nvSpPr>
        <p:spPr/>
        <p:txBody>
          <a:bodyPr wrap="square" lIns="91440" tIns="45720" rIns="91440" bIns="45720" anchor="t" anchorCtr="0"/>
          <a:p>
            <a:pPr lvl="0" eaLnBrk="1" hangingPunct="1"/>
            <a:r>
              <a:rPr lang="en-US" altLang="zh-CN" dirty="0">
                <a:hlinkClick r:id="rId3" tooltip="Control-Z"/>
              </a:rPr>
              <a:t>Z</a:t>
            </a:r>
            <a:r>
              <a:rPr lang="en-US" altLang="zh-CN" dirty="0"/>
              <a:t> to </a:t>
            </a:r>
            <a:r>
              <a:rPr lang="en-US" altLang="zh-CN" dirty="0">
                <a:hlinkClick r:id="rId4" tooltip="Undo"/>
              </a:rPr>
              <a:t>undo</a:t>
            </a:r>
            <a:r>
              <a:rPr lang="en-US" altLang="zh-CN" dirty="0"/>
              <a:t> </a:t>
            </a:r>
            <a:endParaRPr lang="en-US" altLang="zh-CN" dirty="0"/>
          </a:p>
          <a:p>
            <a:pPr lvl="0" eaLnBrk="1" hangingPunct="1"/>
            <a:r>
              <a:rPr lang="en-US" altLang="zh-CN" dirty="0">
                <a:hlinkClick r:id="rId5" tooltip="Control-X"/>
              </a:rPr>
              <a:t>X</a:t>
            </a:r>
            <a:r>
              <a:rPr lang="en-US" altLang="zh-CN" dirty="0"/>
              <a:t> to cut </a:t>
            </a:r>
            <a:endParaRPr lang="en-US" altLang="zh-CN" dirty="0"/>
          </a:p>
          <a:p>
            <a:pPr lvl="0" eaLnBrk="1" hangingPunct="1"/>
            <a:r>
              <a:rPr lang="en-US" altLang="zh-CN" dirty="0">
                <a:hlinkClick r:id="rId6" tooltip="Control-C"/>
              </a:rPr>
              <a:t>C</a:t>
            </a:r>
            <a:r>
              <a:rPr lang="en-US" altLang="zh-CN" dirty="0"/>
              <a:t> to copy </a:t>
            </a:r>
            <a:endParaRPr lang="en-US" altLang="zh-CN" dirty="0"/>
          </a:p>
          <a:p>
            <a:pPr lvl="0" eaLnBrk="1" hangingPunct="1"/>
            <a:r>
              <a:rPr lang="en-US" altLang="zh-CN" dirty="0">
                <a:hlinkClick r:id="rId7" tooltip="Control-V"/>
              </a:rPr>
              <a:t>V</a:t>
            </a:r>
            <a:r>
              <a:rPr lang="en-US" altLang="zh-CN" dirty="0"/>
              <a:t> to paste </a:t>
            </a:r>
            <a:endParaRPr lang="en-US" altLang="zh-CN" dirty="0"/>
          </a:p>
          <a:p>
            <a:pPr lvl="0" eaLnBrk="1" hangingPunct="1"/>
            <a:endParaRPr lang="en-US"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6"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77827" name="Rectangle 2"/>
          <p:cNvSpPr>
            <a:spLocks noRot="1" noTextEdit="1"/>
          </p:cNvSpPr>
          <p:nvPr>
            <p:ph type="sldImg"/>
          </p:nvPr>
        </p:nvSpPr>
        <p:spPr/>
      </p:sp>
      <p:sp>
        <p:nvSpPr>
          <p:cNvPr id="77828" name="Rectangle 3"/>
          <p:cNvSpPr>
            <a:spLocks noGrp="1"/>
          </p:cNvSpPr>
          <p:nvPr>
            <p:ph type="body" idx="1"/>
          </p:nvPr>
        </p:nvSpPr>
        <p:spPr/>
        <p:txBody>
          <a:bodyPr wrap="square" lIns="91440" tIns="45720" rIns="91440" bIns="45720" anchor="t" anchorCtr="0"/>
          <a:p>
            <a:pPr lvl="2" eaLnBrk="1" hangingPunct="1"/>
            <a:r>
              <a:rPr lang="zh-CN" altLang="en-US" dirty="0"/>
              <a:t>在仍可以看见非模态对话框的情况下，可以改变选择</a:t>
            </a:r>
            <a:endParaRPr lang="zh-CN" altLang="en-US" dirty="0"/>
          </a:p>
          <a:p>
            <a:pPr lvl="0" eaLnBrk="1" hangingPunct="1"/>
            <a:endParaRPr lang="en-US"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8850"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78851" name="Rectangle 2"/>
          <p:cNvSpPr>
            <a:spLocks noRot="1" noTextEdit="1"/>
          </p:cNvSpPr>
          <p:nvPr>
            <p:ph type="sldImg"/>
          </p:nvPr>
        </p:nvSpPr>
        <p:spPr/>
      </p:sp>
      <p:sp>
        <p:nvSpPr>
          <p:cNvPr id="78852" name="Rectangle 3"/>
          <p:cNvSpPr>
            <a:spLocks noGrp="1"/>
          </p:cNvSpPr>
          <p:nvPr>
            <p:ph type="body" idx="1"/>
          </p:nvPr>
        </p:nvSpPr>
        <p:spPr/>
        <p:txBody>
          <a:bodyPr wrap="square" lIns="91440" tIns="45720" rIns="91440" bIns="45720" anchor="t" anchorCtr="0"/>
          <a:p>
            <a:pPr lvl="0" eaLnBrk="1" hangingPunct="1"/>
            <a:r>
              <a:rPr lang="zh-CN" altLang="en-US" dirty="0"/>
              <a:t>一个过程的前</a:t>
            </a:r>
            <a:r>
              <a:rPr lang="en-US" altLang="zh-CN" dirty="0"/>
              <a:t>50%</a:t>
            </a:r>
            <a:r>
              <a:rPr lang="zh-CN" altLang="en-US" dirty="0"/>
              <a:t>可能与后</a:t>
            </a:r>
            <a:r>
              <a:rPr lang="en-US" altLang="zh-CN" dirty="0"/>
              <a:t>50%</a:t>
            </a:r>
            <a:r>
              <a:rPr lang="zh-CN" altLang="en-US" dirty="0"/>
              <a:t>在时间上差别很大</a:t>
            </a:r>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4"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79875" name="Rectangle 2"/>
          <p:cNvSpPr>
            <a:spLocks noRot="1" noTextEdit="1"/>
          </p:cNvSpPr>
          <p:nvPr>
            <p:ph type="sldImg"/>
          </p:nvPr>
        </p:nvSpPr>
        <p:spPr/>
      </p:sp>
      <p:sp>
        <p:nvSpPr>
          <p:cNvPr id="79876" name="Rectangle 3"/>
          <p:cNvSpPr>
            <a:spLocks noGrp="1"/>
          </p:cNvSpPr>
          <p:nvPr>
            <p:ph type="body" idx="1"/>
          </p:nvPr>
        </p:nvSpPr>
        <p:spPr/>
        <p:txBody>
          <a:bodyPr wrap="square" lIns="91440" tIns="45720" rIns="91440" bIns="45720" anchor="t" anchorCtr="0"/>
          <a:p>
            <a:pPr lvl="0" eaLnBrk="1" hangingPunct="1"/>
            <a:r>
              <a:rPr lang="zh-CN" altLang="en-US" dirty="0"/>
              <a:t>阻塞型：用户回应后程序继续。临时，对话框自行小时。</a:t>
            </a:r>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8"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80899" name="Rectangle 2"/>
          <p:cNvSpPr>
            <a:spLocks noRot="1" noTextEdit="1"/>
          </p:cNvSpPr>
          <p:nvPr>
            <p:ph type="sldImg"/>
          </p:nvPr>
        </p:nvSpPr>
        <p:spPr/>
      </p:sp>
      <p:sp>
        <p:nvSpPr>
          <p:cNvPr id="80900" name="Rectangle 3"/>
          <p:cNvSpPr>
            <a:spLocks noGrp="1"/>
          </p:cNvSpPr>
          <p:nvPr>
            <p:ph type="body" idx="1"/>
          </p:nvPr>
        </p:nvSpPr>
        <p:spPr/>
        <p:txBody>
          <a:bodyPr wrap="square" lIns="91440" tIns="45720" rIns="91440" bIns="45720" anchor="t" anchorCtr="0"/>
          <a:p>
            <a:pPr lvl="0" eaLnBrk="1" hangingPunct="1"/>
            <a:r>
              <a:rPr lang="zh-CN" altLang="en-US" dirty="0"/>
              <a:t>公告对话框：出现问题或面临自己无法作出的决定时，由程序单方面发起的对话框</a:t>
            </a:r>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 Institute of Computer Software</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Nanjing University</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 Institute of Computer Software</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Nanjing University</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
        <p:nvSpPr>
          <p:cNvPr id="3" name="竖排文字占位符 2"/>
          <p:cNvSpPr>
            <a:spLocks noGrp="1"/>
          </p:cNvSpPr>
          <p:nvPr>
            <p:ph type="body" orient="vert" idx="1"/>
          </p:nvPr>
        </p:nvSpPr>
        <p:spPr>
          <a:xfrm>
            <a:off x="468313" y="404813"/>
            <a:ext cx="5954712" cy="547211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 Institute of Computer Software</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Nanjing University</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南京大学软件学院                                         人机交互的软件工程方法                                         </a:t>
            </a:r>
            <a:r>
              <a:rPr kumimoji="0" lang="en-US" altLang="zh-CN"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2012</a:t>
            </a:r>
            <a:r>
              <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年春</a:t>
            </a:r>
            <a:endPar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南京大学软件学院                                         人机交互的软件工程方法                                         </a:t>
            </a:r>
            <a:r>
              <a:rPr kumimoji="0" lang="en-US" altLang="zh-CN"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2012</a:t>
            </a:r>
            <a:r>
              <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年春</a:t>
            </a:r>
            <a:endPar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南京大学软件学院                                         人机交互的软件工程方法                                         </a:t>
            </a:r>
            <a:r>
              <a:rPr kumimoji="0" lang="en-US" altLang="zh-CN"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2012</a:t>
            </a:r>
            <a:r>
              <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年春</a:t>
            </a:r>
            <a:endPar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1484313"/>
            <a:ext cx="3994150" cy="4392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14863" y="1484313"/>
            <a:ext cx="3995737" cy="4392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南京大学软件学院                                         人机交互的软件工程方法                                         </a:t>
            </a:r>
            <a:r>
              <a:rPr kumimoji="0" lang="en-US" altLang="zh-CN"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2012</a:t>
            </a:r>
            <a:r>
              <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年春</a:t>
            </a:r>
            <a:endPar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页脚占位符 6"/>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南京大学软件学院                                         人机交互的软件工程方法                                         </a:t>
            </a:r>
            <a:r>
              <a:rPr kumimoji="0" lang="en-US" altLang="zh-CN"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2012</a:t>
            </a:r>
            <a:r>
              <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年春</a:t>
            </a:r>
            <a:endPar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endParaRPr>
          </a:p>
        </p:txBody>
      </p:sp>
      <p:sp>
        <p:nvSpPr>
          <p:cNvPr id="8" name="灯片编号占位符 7"/>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南京大学软件学院                                         人机交互的软件工程方法                                         </a:t>
            </a:r>
            <a:r>
              <a:rPr kumimoji="0" lang="en-US" altLang="zh-CN"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2012</a:t>
            </a:r>
            <a:r>
              <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年春</a:t>
            </a:r>
            <a:endPar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南京大学软件学院                                         人机交互的软件工程方法                                         </a:t>
            </a:r>
            <a:r>
              <a:rPr kumimoji="0" lang="en-US" altLang="zh-CN"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2012</a:t>
            </a:r>
            <a:r>
              <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年春</a:t>
            </a:r>
            <a:endPar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南京大学软件学院                                         人机交互的软件工程方法                                         </a:t>
            </a:r>
            <a:r>
              <a:rPr kumimoji="0" lang="en-US" altLang="zh-CN"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2012</a:t>
            </a:r>
            <a:r>
              <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年春</a:t>
            </a:r>
            <a:endPar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 Institute of Computer Software</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Nanjing University</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accent1"/>
              </a:buClr>
              <a:buSzPct val="70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南京大学软件学院                                         人机交互的软件工程方法                                         </a:t>
            </a:r>
            <a:r>
              <a:rPr kumimoji="0" lang="en-US" altLang="zh-CN"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2012</a:t>
            </a:r>
            <a:r>
              <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年春</a:t>
            </a:r>
            <a:endPar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南京大学软件学院                                         人机交互的软件工程方法                                         </a:t>
            </a:r>
            <a:r>
              <a:rPr kumimoji="0" lang="en-US" altLang="zh-CN"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2012</a:t>
            </a:r>
            <a:r>
              <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年春</a:t>
            </a:r>
            <a:endPar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
        <p:nvSpPr>
          <p:cNvPr id="3" name="竖排文字占位符 2"/>
          <p:cNvSpPr>
            <a:spLocks noGrp="1"/>
          </p:cNvSpPr>
          <p:nvPr>
            <p:ph type="body" orient="vert" idx="1"/>
          </p:nvPr>
        </p:nvSpPr>
        <p:spPr>
          <a:xfrm>
            <a:off x="468313" y="404813"/>
            <a:ext cx="5954712" cy="547211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南京大学软件学院                                         人机交互的软件工程方法                                         </a:t>
            </a:r>
            <a:r>
              <a:rPr kumimoji="0" lang="en-US" altLang="zh-CN"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2012</a:t>
            </a:r>
            <a:r>
              <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年春</a:t>
            </a:r>
            <a:endPar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 Institute of Computer Software</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Nanjing University</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1484313"/>
            <a:ext cx="3994150" cy="4392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14863" y="1484313"/>
            <a:ext cx="3995737" cy="4392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 Institute of Computer Software</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Nanjing University</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页脚占位符 6"/>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 Institute of Computer Software</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Nanjing University</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8" name="灯片编号占位符 7"/>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 Institute of Computer Software</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Nanjing University</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 Institute of Computer Software</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Nanjing University</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 Institute of Computer Software</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Nanjing University</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accent1"/>
              </a:buClr>
              <a:buSzPct val="70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 Institute of Computer Software</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Nanjing University</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pn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1026" name="Oval 6"/>
          <p:cNvSpPr>
            <a:spLocks noChangeArrowheads="1"/>
          </p:cNvSpPr>
          <p:nvPr/>
        </p:nvSpPr>
        <p:spPr bwMode="auto">
          <a:xfrm>
            <a:off x="228600" y="1635125"/>
            <a:ext cx="2514600" cy="2514600"/>
          </a:xfrm>
          <a:prstGeom prst="ellipse">
            <a:avLst/>
          </a:prstGeom>
          <a:noFill/>
          <a:ln w="12700">
            <a:solidFill>
              <a:schemeClr val="accent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7" name="Rectangle 7"/>
          <p:cNvSpPr>
            <a:spLocks noChangeArrowheads="1"/>
          </p:cNvSpPr>
          <p:nvPr/>
        </p:nvSpPr>
        <p:spPr bwMode="hidden">
          <a:xfrm>
            <a:off x="0" y="2397125"/>
            <a:ext cx="4724400" cy="11430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28" name="Rectangle 8"/>
          <p:cNvSpPr>
            <a:spLocks noChangeArrowheads="1"/>
          </p:cNvSpPr>
          <p:nvPr/>
        </p:nvSpPr>
        <p:spPr bwMode="hidden">
          <a:xfrm>
            <a:off x="3962400" y="2397125"/>
            <a:ext cx="4724400" cy="1143000"/>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pic>
        <p:nvPicPr>
          <p:cNvPr id="1029" name="Picture 12"/>
          <p:cNvPicPr>
            <a:picLocks noChangeAspect="1"/>
          </p:cNvPicPr>
          <p:nvPr/>
        </p:nvPicPr>
        <p:blipFill>
          <a:blip r:embed="rId12"/>
          <a:stretch>
            <a:fillRect/>
          </a:stretch>
        </p:blipFill>
        <p:spPr>
          <a:xfrm>
            <a:off x="14288" y="6092825"/>
            <a:ext cx="9117012" cy="28575"/>
          </a:xfrm>
          <a:prstGeom prst="rect">
            <a:avLst/>
          </a:prstGeom>
          <a:noFill/>
          <a:ln w="9525">
            <a:noFill/>
          </a:ln>
        </p:spPr>
      </p:pic>
      <p:pic>
        <p:nvPicPr>
          <p:cNvPr id="1030" name="Picture 13"/>
          <p:cNvPicPr>
            <a:picLocks noChangeAspect="1"/>
          </p:cNvPicPr>
          <p:nvPr/>
        </p:nvPicPr>
        <p:blipFill>
          <a:blip r:embed="rId12"/>
          <a:stretch>
            <a:fillRect/>
          </a:stretch>
        </p:blipFill>
        <p:spPr>
          <a:xfrm>
            <a:off x="0" y="1268413"/>
            <a:ext cx="9117013" cy="28575"/>
          </a:xfrm>
          <a:prstGeom prst="rect">
            <a:avLst/>
          </a:prstGeom>
          <a:noFill/>
          <a:ln w="9525">
            <a:noFill/>
          </a:ln>
        </p:spPr>
      </p:pic>
      <p:sp>
        <p:nvSpPr>
          <p:cNvPr id="1031" name="Rectangle 4"/>
          <p:cNvSpPr>
            <a:spLocks noGrp="1"/>
          </p:cNvSpPr>
          <p:nvPr>
            <p:ph type="title"/>
          </p:nvPr>
        </p:nvSpPr>
        <p:spPr>
          <a:xfrm>
            <a:off x="1042988" y="404813"/>
            <a:ext cx="5616575" cy="576262"/>
          </a:xfrm>
          <a:prstGeom prst="rect">
            <a:avLst/>
          </a:prstGeom>
          <a:noFill/>
          <a:ln w="9525">
            <a:noFill/>
          </a:ln>
        </p:spPr>
        <p:txBody>
          <a:bodyPr anchor="b" anchorCtr="0"/>
          <a:p>
            <a:pPr lvl="0"/>
            <a:r>
              <a:rPr lang="zh-CN" altLang="en-US" dirty="0"/>
              <a:t>单击此处编辑母版标题样式</a:t>
            </a:r>
            <a:endParaRPr lang="zh-CN" altLang="en-US" dirty="0"/>
          </a:p>
        </p:txBody>
      </p:sp>
      <p:sp>
        <p:nvSpPr>
          <p:cNvPr id="1032" name="Rectangle 5"/>
          <p:cNvSpPr>
            <a:spLocks noGrp="1"/>
          </p:cNvSpPr>
          <p:nvPr>
            <p:ph type="body" idx="1"/>
          </p:nvPr>
        </p:nvSpPr>
        <p:spPr>
          <a:xfrm>
            <a:off x="468313" y="1484313"/>
            <a:ext cx="8142287" cy="4392612"/>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9" name="Rectangle 3"/>
          <p:cNvSpPr>
            <a:spLocks noGrp="1" noChangeArrowheads="1"/>
          </p:cNvSpPr>
          <p:nvPr>
            <p:ph type="dt" sz="half" idx="2"/>
          </p:nvPr>
        </p:nvSpPr>
        <p:spPr bwMode="auto">
          <a:xfrm>
            <a:off x="685800" y="6284913"/>
            <a:ext cx="1293813" cy="457200"/>
          </a:xfrm>
          <a:prstGeom prst="rect">
            <a:avLst/>
          </a:prstGeom>
          <a:noFill/>
          <a:ln>
            <a:miter lim="800000"/>
          </a:ln>
        </p:spPr>
        <p:txBody>
          <a:bodyPr vert="horz" wrap="square" lIns="91440" tIns="45720" rIns="91440" bIns="45720" numCol="1" anchor="t" anchorCtr="0" compatLnSpc="1"/>
          <a:lstStyle>
            <a:lvl1pPr algn="l">
              <a:defRPr sz="1600">
                <a:latin typeface="+mn-lt"/>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20" name="Rectangle 4"/>
          <p:cNvSpPr>
            <a:spLocks noGrp="1" noChangeArrowheads="1"/>
          </p:cNvSpPr>
          <p:nvPr>
            <p:ph type="ftr" sz="quarter" idx="3"/>
          </p:nvPr>
        </p:nvSpPr>
        <p:spPr bwMode="auto">
          <a:xfrm>
            <a:off x="2195513" y="6202363"/>
            <a:ext cx="5113338" cy="539750"/>
          </a:xfrm>
          <a:prstGeom prst="rect">
            <a:avLst/>
          </a:prstGeom>
          <a:noFill/>
          <a:ln>
            <a:miter lim="800000"/>
          </a:ln>
        </p:spPr>
        <p:txBody>
          <a:bodyPr vert="horz" wrap="square" lIns="91440" tIns="45720" rIns="91440" bIns="45720" numCol="1" anchor="t" anchorCtr="0" compatLnSpc="1"/>
          <a:lstStyle>
            <a:lvl1pPr>
              <a:defRPr sz="1600">
                <a:latin typeface="+mn-lt"/>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 Institute of Computer Software</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Nanjing University</a:t>
            </a: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21" name="Rectangle 5"/>
          <p:cNvSpPr>
            <a:spLocks noGrp="1" noChangeArrowheads="1"/>
          </p:cNvSpPr>
          <p:nvPr>
            <p:ph type="sldNum" sz="quarter" idx="4"/>
          </p:nvPr>
        </p:nvSpPr>
        <p:spPr bwMode="auto">
          <a:xfrm>
            <a:off x="7524750" y="6284913"/>
            <a:ext cx="933450" cy="457200"/>
          </a:xfrm>
          <a:prstGeom prst="rect">
            <a:avLst/>
          </a:prstGeom>
          <a:noFill/>
          <a:ln>
            <a:miter lim="800000"/>
          </a:ln>
        </p:spPr>
        <p:txBody>
          <a:bodyPr vert="horz" wrap="square" lIns="91440" tIns="45720" rIns="91440" bIns="45720" numCol="1" anchor="t" anchorCtr="0" compatLnSpc="1"/>
          <a:lstStyle>
            <a:lvl1pPr algn="r">
              <a:defRPr sz="1600">
                <a:latin typeface="Arial" panose="020B0604020202020204" pitchFamily="34" charset="0"/>
              </a:defRPr>
            </a:lvl1pPr>
          </a:lstStyle>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3200">
          <a:solidFill>
            <a:schemeClr val="tx1"/>
          </a:solidFill>
          <a:latin typeface="+mj-lt"/>
          <a:ea typeface="+mj-ea"/>
          <a:cs typeface="+mj-cs"/>
        </a:defRPr>
      </a:lvl1pPr>
      <a:lvl2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p:titleStyle>
    <p:body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vl6pPr marL="25273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6pPr>
      <a:lvl7pPr marL="29845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7pPr>
      <a:lvl8pPr marL="34417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8pPr>
      <a:lvl9pPr marL="38989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2050" name="Rectangle 2"/>
          <p:cNvSpPr>
            <a:spLocks noChangeArrowheads="1"/>
          </p:cNvSpPr>
          <p:nvPr/>
        </p:nvSpPr>
        <p:spPr bwMode="auto">
          <a:xfrm>
            <a:off x="0" y="1125538"/>
            <a:ext cx="2133600" cy="1016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51" name="Rectangle 3"/>
          <p:cNvSpPr>
            <a:spLocks noChangeArrowheads="1"/>
          </p:cNvSpPr>
          <p:nvPr/>
        </p:nvSpPr>
        <p:spPr bwMode="auto">
          <a:xfrm>
            <a:off x="1447800" y="1125538"/>
            <a:ext cx="7239000" cy="101600"/>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52" name="Rectangle 4"/>
          <p:cNvSpPr>
            <a:spLocks noGrp="1"/>
          </p:cNvSpPr>
          <p:nvPr>
            <p:ph type="title"/>
          </p:nvPr>
        </p:nvSpPr>
        <p:spPr>
          <a:xfrm>
            <a:off x="1042988" y="404813"/>
            <a:ext cx="5616575" cy="576262"/>
          </a:xfrm>
          <a:prstGeom prst="rect">
            <a:avLst/>
          </a:prstGeom>
          <a:noFill/>
          <a:ln w="9525">
            <a:noFill/>
          </a:ln>
        </p:spPr>
        <p:txBody>
          <a:bodyPr anchor="b" anchorCtr="0"/>
          <a:p>
            <a:pPr lvl="0"/>
            <a:r>
              <a:rPr lang="zh-CN" altLang="en-US" dirty="0"/>
              <a:t>单击此处编辑母版标题样式</a:t>
            </a:r>
            <a:endParaRPr lang="zh-CN" altLang="en-US" dirty="0"/>
          </a:p>
        </p:txBody>
      </p:sp>
      <p:sp>
        <p:nvSpPr>
          <p:cNvPr id="2053" name="Rectangle 5"/>
          <p:cNvSpPr>
            <a:spLocks noGrp="1"/>
          </p:cNvSpPr>
          <p:nvPr>
            <p:ph type="body" idx="1"/>
          </p:nvPr>
        </p:nvSpPr>
        <p:spPr>
          <a:xfrm>
            <a:off x="468313" y="1484313"/>
            <a:ext cx="8142287" cy="4392612"/>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88423" name="Rectangle 7"/>
          <p:cNvSpPr>
            <a:spLocks noGrp="1" noChangeArrowheads="1"/>
          </p:cNvSpPr>
          <p:nvPr>
            <p:ph type="dt" sz="half" idx="2"/>
          </p:nvPr>
        </p:nvSpPr>
        <p:spPr bwMode="auto">
          <a:xfrm>
            <a:off x="611188" y="6284913"/>
            <a:ext cx="1293813" cy="457200"/>
          </a:xfrm>
          <a:prstGeom prst="rect">
            <a:avLst/>
          </a:prstGeom>
          <a:noFill/>
          <a:ln w="9525">
            <a:noFill/>
            <a:miter lim="800000"/>
          </a:ln>
          <a:effectLst/>
        </p:spPr>
        <p:txBody>
          <a:bodyPr vert="horz" wrap="square" lIns="91440" tIns="45720" rIns="91440" bIns="45720" numCol="1" anchor="t" anchorCtr="0" compatLnSpc="1"/>
          <a:lstStyle>
            <a:lvl1pPr algn="l">
              <a:defRPr sz="1600">
                <a:latin typeface="+mn-lt"/>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88424" name="Rectangle 8"/>
          <p:cNvSpPr>
            <a:spLocks noGrp="1" noChangeArrowheads="1"/>
          </p:cNvSpPr>
          <p:nvPr>
            <p:ph type="ftr" sz="quarter" idx="3"/>
          </p:nvPr>
        </p:nvSpPr>
        <p:spPr bwMode="auto">
          <a:xfrm>
            <a:off x="611188" y="6308725"/>
            <a:ext cx="7993063" cy="433388"/>
          </a:xfrm>
          <a:prstGeom prst="rect">
            <a:avLst/>
          </a:prstGeom>
          <a:noFill/>
          <a:ln w="9525">
            <a:noFill/>
            <a:miter lim="800000"/>
          </a:ln>
          <a:effectLst/>
        </p:spPr>
        <p:txBody>
          <a:bodyPr vert="horz" wrap="square" lIns="91440" tIns="45720" rIns="91440" bIns="45720" numCol="1" anchor="t" anchorCtr="0" compatLnSpc="1"/>
          <a:lstStyle>
            <a:lvl1pPr algn="l">
              <a:defRPr sz="1400">
                <a:latin typeface="华文隶书" panose="02010800040101010101" pitchFamily="2" charset="-122"/>
                <a:ea typeface="华文隶书" panose="0201080004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南京大学软件学院                                         人机交互的软件工程方法                                         </a:t>
            </a:r>
            <a:r>
              <a:rPr kumimoji="0" lang="en-US" altLang="zh-CN"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2012</a:t>
            </a:r>
            <a:r>
              <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年春</a:t>
            </a:r>
            <a:endParaRPr kumimoji="0" lang="zh-CN" altLang="en-US"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endParaRPr>
          </a:p>
        </p:txBody>
      </p:sp>
      <p:sp>
        <p:nvSpPr>
          <p:cNvPr id="188425" name="Rectangle 9"/>
          <p:cNvSpPr>
            <a:spLocks noGrp="1" noChangeArrowheads="1"/>
          </p:cNvSpPr>
          <p:nvPr>
            <p:ph type="sldNum" sz="quarter" idx="4"/>
          </p:nvPr>
        </p:nvSpPr>
        <p:spPr bwMode="auto">
          <a:xfrm>
            <a:off x="7524750" y="6284913"/>
            <a:ext cx="933450" cy="457200"/>
          </a:xfrm>
          <a:prstGeom prst="rect">
            <a:avLst/>
          </a:prstGeom>
          <a:noFill/>
          <a:ln w="9525">
            <a:noFill/>
            <a:miter lim="800000"/>
          </a:ln>
          <a:effectLst/>
        </p:spPr>
        <p:txBody>
          <a:bodyPr vert="horz" wrap="square" lIns="91440" tIns="45720" rIns="91440" bIns="45720" numCol="1" anchor="t" anchorCtr="0" compatLnSpc="1"/>
          <a:lstStyle>
            <a:lvl1pPr algn="r">
              <a:defRPr sz="1600">
                <a:latin typeface="Arial" panose="020B0604020202020204" pitchFamily="34" charset="0"/>
              </a:defRPr>
            </a:lvl1pPr>
          </a:lstStyle>
          <a:p>
            <a:pPr lvl="0" eaLnBrk="1" hangingPunct="1">
              <a:buNone/>
            </a:pPr>
            <a:fld id="{9A0DB2DC-4C9A-4742-B13C-FB6460FD3503}" type="slidenum">
              <a:rPr lang="en-US" altLang="zh-CN" dirty="0"/>
            </a:fld>
            <a:endParaRPr lang="en-US" altLang="zh-CN" dirty="0">
              <a:latin typeface="Times New Roman" panose="02020603050405020304" pitchFamily="18" charset="0"/>
            </a:endParaRPr>
          </a:p>
        </p:txBody>
      </p:sp>
      <p:pic>
        <p:nvPicPr>
          <p:cNvPr id="2057" name="Picture 10"/>
          <p:cNvPicPr>
            <a:picLocks noChangeAspect="1"/>
          </p:cNvPicPr>
          <p:nvPr/>
        </p:nvPicPr>
        <p:blipFill>
          <a:blip r:embed="rId12"/>
          <a:stretch>
            <a:fillRect/>
          </a:stretch>
        </p:blipFill>
        <p:spPr>
          <a:xfrm>
            <a:off x="14288" y="6092825"/>
            <a:ext cx="9117012" cy="2857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rtl="0" eaLnBrk="0" fontAlgn="base" hangingPunct="0">
        <a:spcBef>
          <a:spcPct val="0"/>
        </a:spcBef>
        <a:spcAft>
          <a:spcPct val="0"/>
        </a:spcAft>
        <a:defRPr sz="3200">
          <a:solidFill>
            <a:schemeClr val="tx1"/>
          </a:solidFill>
          <a:latin typeface="+mj-lt"/>
          <a:ea typeface="+mj-ea"/>
          <a:cs typeface="+mj-cs"/>
        </a:defRPr>
      </a:lvl1pPr>
      <a:lvl2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p:titleStyle>
    <p:body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vl6pPr marL="25273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6pPr>
      <a:lvl7pPr marL="29845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7pPr>
      <a:lvl8pPr marL="34417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8pPr>
      <a:lvl9pPr marL="38989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image" Target="../media/image20.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3.xml"/><Relationship Id="rId2" Type="http://schemas.openxmlformats.org/officeDocument/2006/relationships/image" Target="../media/image22.png"/><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pn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3.xml"/><Relationship Id="rId2" Type="http://schemas.openxmlformats.org/officeDocument/2006/relationships/image" Target="../media/image24.png"/><Relationship Id="rId1"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6.png"/><Relationship Id="rId1" Type="http://schemas.openxmlformats.org/officeDocument/2006/relationships/image" Target="../media/image2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3.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0.png"/></Relationships>
</file>

<file path=ppt/slides/_rels/slide3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13.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png"/><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image" Target="../media/image36.pn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3.xml"/><Relationship Id="rId2" Type="http://schemas.openxmlformats.org/officeDocument/2006/relationships/image" Target="../media/image38.png"/><Relationship Id="rId1" Type="http://schemas.openxmlformats.org/officeDocument/2006/relationships/image" Target="../media/image3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image" Target="../media/image3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3.xml"/><Relationship Id="rId2" Type="http://schemas.openxmlformats.org/officeDocument/2006/relationships/image" Target="../media/image41.png"/><Relationship Id="rId1" Type="http://schemas.openxmlformats.org/officeDocument/2006/relationships/image" Target="../media/image40.png"/></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13.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1.png"/></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13.xml"/><Relationship Id="rId2" Type="http://schemas.openxmlformats.org/officeDocument/2006/relationships/image" Target="../media/image48.wmf"/><Relationship Id="rId1" Type="http://schemas.openxmlformats.org/officeDocument/2006/relationships/oleObject" Target="../embeddings/oleObject2.bin"/></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9.jpe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13.xml"/><Relationship Id="rId2" Type="http://schemas.openxmlformats.org/officeDocument/2006/relationships/image" Target="../media/image51.emf"/><Relationship Id="rId1" Type="http://schemas.openxmlformats.org/officeDocument/2006/relationships/oleObject" Target="../embeddings/oleObject3.bin"/></Relationships>
</file>

<file path=ppt/slides/_rels/slide62.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13.xml"/><Relationship Id="rId2" Type="http://schemas.openxmlformats.org/officeDocument/2006/relationships/image" Target="../media/image52.emf"/><Relationship Id="rId1" Type="http://schemas.openxmlformats.org/officeDocument/2006/relationships/oleObject" Target="../embeddings/oleObject4.bin"/></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3.png"/></Relationships>
</file>

<file path=ppt/slides/_rels/slide64.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13.xml"/><Relationship Id="rId2" Type="http://schemas.openxmlformats.org/officeDocument/2006/relationships/image" Target="../media/image54.emf"/><Relationship Id="rId1" Type="http://schemas.openxmlformats.org/officeDocument/2006/relationships/oleObject" Target="../embeddings/oleObject5.bin"/></Relationships>
</file>

<file path=ppt/slides/_rels/slide65.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13.xml"/><Relationship Id="rId2" Type="http://schemas.openxmlformats.org/officeDocument/2006/relationships/image" Target="../media/image55.emf"/><Relationship Id="rId1" Type="http://schemas.openxmlformats.org/officeDocument/2006/relationships/oleObject" Target="../embeddings/oleObject6.bin"/></Relationships>
</file>

<file path=ppt/slides/_rels/slide66.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13.xml"/><Relationship Id="rId2" Type="http://schemas.openxmlformats.org/officeDocument/2006/relationships/image" Target="../media/image56.emf"/><Relationship Id="rId1" Type="http://schemas.openxmlformats.org/officeDocument/2006/relationships/oleObject" Target="../embeddings/oleObject7.bin"/></Relationships>
</file>

<file path=ppt/slides/_rels/slide67.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13.xml"/><Relationship Id="rId2" Type="http://schemas.openxmlformats.org/officeDocument/2006/relationships/image" Target="../media/image57.emf"/><Relationship Id="rId1" Type="http://schemas.openxmlformats.org/officeDocument/2006/relationships/oleObject" Target="../embeddings/oleObject8.bin"/></Relationships>
</file>

<file path=ppt/slides/_rels/slide68.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13.xml"/><Relationship Id="rId2" Type="http://schemas.openxmlformats.org/officeDocument/2006/relationships/image" Target="../media/image58.emf"/><Relationship Id="rId1" Type="http://schemas.openxmlformats.org/officeDocument/2006/relationships/oleObject" Target="../embeddings/oleObject9.bin"/></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13.xml"/><Relationship Id="rId2" Type="http://schemas.openxmlformats.org/officeDocument/2006/relationships/image" Target="../media/image9.emf"/><Relationship Id="rId1"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4" name="页脚占位符 4"/>
          <p:cNvSpPr txBox="1">
            <a:spLocks noGrp="1"/>
          </p:cNvSpPr>
          <p:nvPr>
            <p:ph type="ftr" sz="quarter" idx="11"/>
          </p:nvPr>
        </p:nvSpPr>
        <p:spPr>
          <a:xfrm>
            <a:off x="611188" y="6308725"/>
            <a:ext cx="7993062" cy="433388"/>
          </a:xfrm>
        </p:spPr>
        <p:txBody>
          <a:bodyPr/>
          <a:p>
            <a:pPr marL="0" indent="0" eaLnBrk="1" hangingPunct="1">
              <a:spcBef>
                <a:spcPct val="0"/>
              </a:spcBef>
              <a:buClrTx/>
              <a:buSzTx/>
              <a:buFontTx/>
              <a:buNone/>
            </a:pPr>
            <a:r>
              <a:rPr lang="zh-CN" altLang="en-US" sz="1400" dirty="0">
                <a:latin typeface="华文隶书" panose="02010800040101010101" pitchFamily="2" charset="-122"/>
                <a:ea typeface="华文隶书" panose="02010800040101010101" pitchFamily="2" charset="-122"/>
              </a:rPr>
              <a:t>南京大学软件学院                                         人机交互的软件工程方法                                         </a:t>
            </a:r>
            <a:endParaRPr lang="zh-CN" altLang="en-US" sz="1400" dirty="0">
              <a:latin typeface="华文隶书" panose="02010800040101010101" pitchFamily="2" charset="-122"/>
              <a:ea typeface="华文隶书" panose="02010800040101010101" pitchFamily="2" charset="-122"/>
            </a:endParaRPr>
          </a:p>
          <a:p>
            <a:pPr marL="0" indent="0" eaLnBrk="1" hangingPunct="1">
              <a:spcBef>
                <a:spcPct val="0"/>
              </a:spcBef>
              <a:buClrTx/>
              <a:buSzTx/>
              <a:buFontTx/>
              <a:buNone/>
            </a:pPr>
            <a:endParaRPr lang="en-US" altLang="zh-CN" sz="1400" dirty="0">
              <a:latin typeface="华文隶书" panose="02010800040101010101" pitchFamily="2" charset="-122"/>
              <a:ea typeface="华文隶书" panose="02010800040101010101" pitchFamily="2" charset="-122"/>
            </a:endParaRPr>
          </a:p>
        </p:txBody>
      </p:sp>
      <p:sp>
        <p:nvSpPr>
          <p:cNvPr id="3076" name="Oval 6"/>
          <p:cNvSpPr/>
          <p:nvPr/>
        </p:nvSpPr>
        <p:spPr>
          <a:xfrm>
            <a:off x="228600" y="1635125"/>
            <a:ext cx="2514600" cy="2514600"/>
          </a:xfrm>
          <a:prstGeom prst="ellipse">
            <a:avLst/>
          </a:prstGeom>
          <a:noFill/>
          <a:ln w="12700" cap="flat" cmpd="sng">
            <a:solidFill>
              <a:schemeClr val="accent1"/>
            </a:solidFill>
            <a:prstDash val="solid"/>
            <a:headEnd type="none" w="med" len="med"/>
            <a:tailEnd type="none" w="med" len="med"/>
          </a:ln>
        </p:spPr>
        <p:txBody>
          <a:bodyPr wrap="none" anchor="ctr" anchorCtr="0"/>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endParaRPr lang="zh-CN" altLang="zh-CN" sz="1800" dirty="0"/>
          </a:p>
        </p:txBody>
      </p:sp>
      <p:sp>
        <p:nvSpPr>
          <p:cNvPr id="3077" name="Rectangle 7"/>
          <p:cNvSpPr/>
          <p:nvPr/>
        </p:nvSpPr>
        <p:spPr>
          <a:xfrm>
            <a:off x="0" y="2397125"/>
            <a:ext cx="4724400" cy="1143000"/>
          </a:xfrm>
          <a:prstGeom prst="rect">
            <a:avLst/>
          </a:prstGeom>
          <a:solidFill>
            <a:schemeClr val="accent2"/>
          </a:solidFill>
          <a:ln w="9525">
            <a:noFill/>
          </a:ln>
        </p:spPr>
        <p:txBody>
          <a:bodyPr wrap="none" anchor="ctr" anchorCtr="0"/>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endParaRPr lang="zh-CN" altLang="zh-CN" sz="2400" dirty="0">
              <a:latin typeface="Times New Roman" panose="02020603050405020304" pitchFamily="18" charset="0"/>
            </a:endParaRPr>
          </a:p>
        </p:txBody>
      </p:sp>
      <p:sp>
        <p:nvSpPr>
          <p:cNvPr id="3078" name="Rectangle 8"/>
          <p:cNvSpPr/>
          <p:nvPr/>
        </p:nvSpPr>
        <p:spPr>
          <a:xfrm>
            <a:off x="3995738" y="2398713"/>
            <a:ext cx="4724400" cy="1143000"/>
          </a:xfrm>
          <a:prstGeom prst="rect">
            <a:avLst/>
          </a:prstGeom>
          <a:gradFill rotWithShape="0">
            <a:gsLst>
              <a:gs pos="0">
                <a:schemeClr val="accent2"/>
              </a:gs>
              <a:gs pos="100000">
                <a:schemeClr val="bg1"/>
              </a:gs>
            </a:gsLst>
            <a:lin ang="0" scaled="1"/>
            <a:tileRect/>
          </a:gradFill>
          <a:ln w="9525">
            <a:noFill/>
          </a:ln>
        </p:spPr>
        <p:txBody>
          <a:bodyPr wrap="none" anchor="ctr" anchorCtr="0"/>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endParaRPr lang="zh-CN" altLang="zh-CN" sz="2400" dirty="0">
              <a:latin typeface="Times New Roman" panose="02020603050405020304" pitchFamily="18" charset="0"/>
            </a:endParaRPr>
          </a:p>
        </p:txBody>
      </p:sp>
      <p:pic>
        <p:nvPicPr>
          <p:cNvPr id="3079" name="Picture 12"/>
          <p:cNvPicPr>
            <a:picLocks noChangeAspect="1"/>
          </p:cNvPicPr>
          <p:nvPr/>
        </p:nvPicPr>
        <p:blipFill>
          <a:blip r:embed="rId1"/>
          <a:stretch>
            <a:fillRect/>
          </a:stretch>
        </p:blipFill>
        <p:spPr>
          <a:xfrm>
            <a:off x="14288" y="6092825"/>
            <a:ext cx="9117012" cy="28575"/>
          </a:xfrm>
          <a:prstGeom prst="rect">
            <a:avLst/>
          </a:prstGeom>
          <a:noFill/>
          <a:ln w="9525">
            <a:noFill/>
          </a:ln>
        </p:spPr>
      </p:pic>
      <p:pic>
        <p:nvPicPr>
          <p:cNvPr id="3080" name="Picture 13"/>
          <p:cNvPicPr>
            <a:picLocks noChangeAspect="1"/>
          </p:cNvPicPr>
          <p:nvPr/>
        </p:nvPicPr>
        <p:blipFill>
          <a:blip r:embed="rId1"/>
          <a:stretch>
            <a:fillRect/>
          </a:stretch>
        </p:blipFill>
        <p:spPr>
          <a:xfrm>
            <a:off x="0" y="1268413"/>
            <a:ext cx="9117013" cy="28575"/>
          </a:xfrm>
          <a:prstGeom prst="rect">
            <a:avLst/>
          </a:prstGeom>
          <a:noFill/>
          <a:ln w="9525">
            <a:noFill/>
          </a:ln>
        </p:spPr>
      </p:pic>
      <p:sp>
        <p:nvSpPr>
          <p:cNvPr id="3081" name="Rectangle 2"/>
          <p:cNvSpPr>
            <a:spLocks noGrp="1"/>
          </p:cNvSpPr>
          <p:nvPr>
            <p:ph type="ctrTitle"/>
          </p:nvPr>
        </p:nvSpPr>
        <p:spPr>
          <a:xfrm>
            <a:off x="684213" y="2311400"/>
            <a:ext cx="7772400" cy="1550988"/>
          </a:xfrm>
        </p:spPr>
        <p:txBody>
          <a:bodyPr vert="horz" wrap="square" lIns="91440" tIns="45720" rIns="91440" bIns="45720" anchor="b" anchorCtr="0"/>
          <a:p>
            <a:pPr>
              <a:buClrTx/>
              <a:buSzTx/>
              <a:buFontTx/>
            </a:pPr>
            <a:r>
              <a:rPr lang="zh-CN" altLang="en-US" dirty="0"/>
              <a:t>人机交互的软件工程方法</a:t>
            </a:r>
            <a:br>
              <a:rPr lang="zh-CN" altLang="en-US" dirty="0"/>
            </a:br>
            <a:r>
              <a:rPr lang="en-US" altLang="zh-CN" dirty="0"/>
              <a:t>—— </a:t>
            </a:r>
            <a:r>
              <a:rPr lang="zh-CN" altLang="en-US" dirty="0"/>
              <a:t>可视化设计</a:t>
            </a:r>
            <a:r>
              <a:rPr lang="zh-CN" altLang="en-US" sz="700" dirty="0"/>
              <a:t>  </a:t>
            </a:r>
            <a:br>
              <a:rPr lang="zh-CN" altLang="en-US" sz="2800" dirty="0"/>
            </a:br>
            <a:endParaRPr lang="zh-CN" altLang="en-US" sz="2800" dirty="0"/>
          </a:p>
        </p:txBody>
      </p:sp>
      <p:sp>
        <p:nvSpPr>
          <p:cNvPr id="3082" name="Rectangle 18"/>
          <p:cNvSpPr/>
          <p:nvPr/>
        </p:nvSpPr>
        <p:spPr>
          <a:xfrm>
            <a:off x="179388" y="0"/>
            <a:ext cx="863600" cy="1052513"/>
          </a:xfrm>
          <a:prstGeom prst="rect">
            <a:avLst/>
          </a:prstGeom>
          <a:solidFill>
            <a:schemeClr val="bg1"/>
          </a:solidFill>
          <a:ln w="9525">
            <a:noFill/>
          </a:ln>
        </p:spPr>
        <p:txBody>
          <a:bodyPr wrap="none" anchor="ctr" anchorCtr="0"/>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endParaRPr lang="zh-CN" altLang="en-US" sz="1800" dirty="0">
              <a:latin typeface="Times New Roman" panose="02020603050405020304" pitchFamily="18" charset="0"/>
            </a:endParaRPr>
          </a:p>
        </p:txBody>
      </p:sp>
      <p:sp>
        <p:nvSpPr>
          <p:cNvPr id="3083" name="Rectangle 19"/>
          <p:cNvSpPr/>
          <p:nvPr/>
        </p:nvSpPr>
        <p:spPr>
          <a:xfrm>
            <a:off x="611188" y="6237288"/>
            <a:ext cx="8208962" cy="360362"/>
          </a:xfrm>
          <a:prstGeom prst="rect">
            <a:avLst/>
          </a:prstGeom>
          <a:solidFill>
            <a:schemeClr val="bg1"/>
          </a:solidFill>
          <a:ln w="9525">
            <a:noFill/>
          </a:ln>
        </p:spPr>
        <p:txBody>
          <a:bodyPr wrap="none" anchor="ctr" anchorCtr="0"/>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endParaRPr lang="zh-CN" altLang="en-US" sz="1800" dirty="0">
              <a:latin typeface="Times New Roman" panose="02020603050405020304" pitchFamily="18" charset="0"/>
            </a:endParaRPr>
          </a:p>
        </p:txBody>
      </p:sp>
      <p:sp>
        <p:nvSpPr>
          <p:cNvPr id="3084" name="Rectangle 20"/>
          <p:cNvSpPr/>
          <p:nvPr/>
        </p:nvSpPr>
        <p:spPr>
          <a:xfrm>
            <a:off x="0" y="1096963"/>
            <a:ext cx="9144000" cy="146050"/>
          </a:xfrm>
          <a:prstGeom prst="rect">
            <a:avLst/>
          </a:prstGeom>
          <a:solidFill>
            <a:schemeClr val="bg1"/>
          </a:solidFill>
          <a:ln w="9525">
            <a:noFill/>
          </a:ln>
        </p:spPr>
        <p:txBody>
          <a:bodyPr wrap="none" anchor="ctr" anchorCtr="0"/>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endParaRPr lang="zh-CN" altLang="en-US" sz="1800" dirty="0">
              <a:latin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p:txBody>
          <a:bodyPr vert="horz" wrap="square" lIns="91440" tIns="45720" rIns="91440" bIns="45720" anchor="b" anchorCtr="0"/>
          <a:p>
            <a:endParaRPr lang="zh-CN" altLang="zh-CN" dirty="0"/>
          </a:p>
        </p:txBody>
      </p:sp>
      <p:sp>
        <p:nvSpPr>
          <p:cNvPr id="7171" name="Rectangle 3"/>
          <p:cNvSpPr>
            <a:spLocks noGrp="1"/>
          </p:cNvSpPr>
          <p:nvPr>
            <p:ph idx="1"/>
          </p:nvPr>
        </p:nvSpPr>
        <p:spPr>
          <a:xfrm>
            <a:off x="468313" y="1484313"/>
            <a:ext cx="4608512" cy="4392612"/>
          </a:xfrm>
        </p:spPr>
        <p:txBody>
          <a:bodyPr vert="horz" wrap="square" lIns="91440" tIns="45720" rIns="91440" bIns="45720" anchor="t" anchorCtr="0"/>
          <a:p>
            <a:pPr>
              <a:lnSpc>
                <a:spcPct val="90000"/>
              </a:lnSpc>
            </a:pPr>
            <a:r>
              <a:rPr lang="zh-CN" altLang="en-US" dirty="0"/>
              <a:t>单文档界面</a:t>
            </a:r>
            <a:endParaRPr lang="zh-CN" altLang="en-US" dirty="0"/>
          </a:p>
          <a:p>
            <a:pPr lvl="1">
              <a:lnSpc>
                <a:spcPct val="90000"/>
              </a:lnSpc>
            </a:pPr>
            <a:r>
              <a:rPr lang="zh-CN" altLang="en-US" dirty="0"/>
              <a:t>优点</a:t>
            </a:r>
            <a:endParaRPr lang="zh-CN" altLang="en-US" dirty="0"/>
          </a:p>
          <a:p>
            <a:pPr lvl="2">
              <a:lnSpc>
                <a:spcPct val="90000"/>
              </a:lnSpc>
            </a:pPr>
            <a:r>
              <a:rPr lang="zh-CN" altLang="en-US" dirty="0"/>
              <a:t>从用户角度出发，以文档为中心</a:t>
            </a:r>
            <a:endParaRPr lang="zh-CN" altLang="en-US" dirty="0"/>
          </a:p>
          <a:p>
            <a:pPr lvl="2">
              <a:lnSpc>
                <a:spcPct val="90000"/>
              </a:lnSpc>
            </a:pPr>
            <a:r>
              <a:rPr lang="zh-CN" altLang="en-US" dirty="0"/>
              <a:t>界面的视觉复杂性小</a:t>
            </a:r>
            <a:endParaRPr lang="zh-CN" altLang="en-US" dirty="0"/>
          </a:p>
          <a:p>
            <a:pPr lvl="1">
              <a:lnSpc>
                <a:spcPct val="90000"/>
              </a:lnSpc>
            </a:pPr>
            <a:r>
              <a:rPr lang="zh-CN" altLang="en-US" dirty="0"/>
              <a:t>缺点</a:t>
            </a:r>
            <a:endParaRPr lang="zh-CN" altLang="en-US" dirty="0"/>
          </a:p>
          <a:p>
            <a:pPr lvl="2">
              <a:lnSpc>
                <a:spcPct val="90000"/>
              </a:lnSpc>
            </a:pPr>
            <a:r>
              <a:rPr lang="zh-CN" altLang="en-US" dirty="0"/>
              <a:t>不能管理分散但相关的文档窗口</a:t>
            </a:r>
            <a:endParaRPr lang="zh-CN" altLang="en-US" dirty="0"/>
          </a:p>
          <a:p>
            <a:pPr lvl="2">
              <a:lnSpc>
                <a:spcPct val="90000"/>
              </a:lnSpc>
            </a:pPr>
            <a:r>
              <a:rPr lang="zh-CN" altLang="en-US" dirty="0"/>
              <a:t>相关文档不能从相同类型的其他文档中分离</a:t>
            </a:r>
            <a:endParaRPr lang="zh-CN" altLang="en-US" dirty="0"/>
          </a:p>
          <a:p>
            <a:pPr lvl="2">
              <a:lnSpc>
                <a:spcPct val="90000"/>
              </a:lnSpc>
            </a:pPr>
            <a:r>
              <a:rPr lang="zh-CN" altLang="en-US" dirty="0"/>
              <a:t>文档打开过多时，任务栏可能被占满</a:t>
            </a:r>
            <a:endParaRPr lang="zh-CN" altLang="en-US" dirty="0"/>
          </a:p>
        </p:txBody>
      </p:sp>
      <p:pic>
        <p:nvPicPr>
          <p:cNvPr id="7172" name="Picture 4"/>
          <p:cNvPicPr>
            <a:picLocks noChangeAspect="1"/>
          </p:cNvPicPr>
          <p:nvPr/>
        </p:nvPicPr>
        <p:blipFill>
          <a:blip r:embed="rId1"/>
          <a:stretch>
            <a:fillRect/>
          </a:stretch>
        </p:blipFill>
        <p:spPr>
          <a:xfrm>
            <a:off x="5148263" y="2276475"/>
            <a:ext cx="3600450" cy="2243138"/>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Rectangle 2"/>
          <p:cNvSpPr>
            <a:spLocks noGrp="1"/>
          </p:cNvSpPr>
          <p:nvPr>
            <p:ph type="title"/>
          </p:nvPr>
        </p:nvSpPr>
        <p:spPr/>
        <p:txBody>
          <a:bodyPr vert="horz" wrap="square" lIns="91440" tIns="45720" rIns="91440" bIns="45720" anchor="b" anchorCtr="0"/>
          <a:p>
            <a:endParaRPr lang="zh-CN" altLang="zh-CN" dirty="0"/>
          </a:p>
        </p:txBody>
      </p:sp>
      <p:sp>
        <p:nvSpPr>
          <p:cNvPr id="8195" name="Rectangle 3"/>
          <p:cNvSpPr>
            <a:spLocks noGrp="1"/>
          </p:cNvSpPr>
          <p:nvPr>
            <p:ph idx="1"/>
          </p:nvPr>
        </p:nvSpPr>
        <p:spPr/>
        <p:txBody>
          <a:bodyPr vert="horz" wrap="square" lIns="91440" tIns="45720" rIns="91440" bIns="45720" anchor="t" anchorCtr="0"/>
          <a:p>
            <a:r>
              <a:rPr lang="zh-CN" altLang="en-US" dirty="0"/>
              <a:t>标签文档界面</a:t>
            </a:r>
            <a:endParaRPr lang="zh-CN" altLang="en-US" dirty="0"/>
          </a:p>
          <a:p>
            <a:pPr lvl="1"/>
            <a:r>
              <a:rPr lang="zh-CN" altLang="en-US" dirty="0"/>
              <a:t>窗口菜单：包含了当前打开窗口的列表</a:t>
            </a:r>
            <a:endParaRPr lang="zh-CN" altLang="en-US" dirty="0"/>
          </a:p>
          <a:p>
            <a:r>
              <a:rPr lang="zh-CN" altLang="en-US" sz="2400" dirty="0"/>
              <a:t>优点：让用户看到哪些窗口是打开的</a:t>
            </a:r>
            <a:endParaRPr lang="zh-CN" altLang="en-US" sz="2400" dirty="0"/>
          </a:p>
          <a:p>
            <a:r>
              <a:rPr lang="zh-CN" altLang="en-US" sz="2400" dirty="0"/>
              <a:t>缺点：不允许用户看到两个及以上的窗口内容</a:t>
            </a:r>
            <a:endParaRPr lang="zh-CN" altLang="en-US" sz="2400" dirty="0"/>
          </a:p>
        </p:txBody>
      </p:sp>
      <p:pic>
        <p:nvPicPr>
          <p:cNvPr id="8196" name="Picture 4"/>
          <p:cNvPicPr>
            <a:picLocks noChangeAspect="1"/>
          </p:cNvPicPr>
          <p:nvPr/>
        </p:nvPicPr>
        <p:blipFill>
          <a:blip r:embed="rId1"/>
          <a:stretch>
            <a:fillRect/>
          </a:stretch>
        </p:blipFill>
        <p:spPr>
          <a:xfrm>
            <a:off x="539750" y="3573463"/>
            <a:ext cx="7993063" cy="2176462"/>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Rectangle 2"/>
          <p:cNvSpPr>
            <a:spLocks noGrp="1"/>
          </p:cNvSpPr>
          <p:nvPr>
            <p:ph type="title"/>
          </p:nvPr>
        </p:nvSpPr>
        <p:spPr/>
        <p:txBody>
          <a:bodyPr vert="horz" wrap="square" lIns="91440" tIns="45720" rIns="91440" bIns="45720" anchor="b" anchorCtr="0"/>
          <a:p>
            <a:r>
              <a:rPr lang="zh-CN" altLang="en-US" dirty="0"/>
              <a:t>菜单</a:t>
            </a:r>
            <a:endParaRPr lang="zh-CN" altLang="en-US" dirty="0"/>
          </a:p>
        </p:txBody>
      </p:sp>
      <p:sp>
        <p:nvSpPr>
          <p:cNvPr id="9219" name="Rectangle 3"/>
          <p:cNvSpPr>
            <a:spLocks noGrp="1"/>
          </p:cNvSpPr>
          <p:nvPr>
            <p:ph idx="1"/>
          </p:nvPr>
        </p:nvSpPr>
        <p:spPr>
          <a:xfrm>
            <a:off x="468313" y="1484313"/>
            <a:ext cx="8207375" cy="4537075"/>
          </a:xfrm>
        </p:spPr>
        <p:txBody>
          <a:bodyPr vert="horz" wrap="square" lIns="91440" tIns="45720" rIns="91440" bIns="45720" anchor="t" anchorCtr="0"/>
          <a:p>
            <a:r>
              <a:rPr lang="zh-CN" altLang="en-US" dirty="0"/>
              <a:t>访问系统功能的工具，已经成为窗口环境的标准特征</a:t>
            </a:r>
            <a:endParaRPr lang="zh-CN" altLang="en-US" dirty="0"/>
          </a:p>
          <a:p>
            <a:pPr lvl="1"/>
            <a:r>
              <a:rPr lang="zh-CN" altLang="en-US" dirty="0"/>
              <a:t>某些功能可以立即执行，或由选择的菜单命令激活一个包含相关功能的对话框</a:t>
            </a:r>
            <a:endParaRPr lang="zh-CN" altLang="en-US" dirty="0"/>
          </a:p>
          <a:p>
            <a:pPr lvl="1"/>
            <a:r>
              <a:rPr lang="zh-CN" altLang="en-US" dirty="0"/>
              <a:t>菜单适合初学者，包含完整工具集合</a:t>
            </a:r>
            <a:endParaRPr lang="zh-CN" altLang="en-US" dirty="0"/>
          </a:p>
          <a:p>
            <a:pPr lvl="2"/>
            <a:r>
              <a:rPr lang="zh-CN" altLang="en-US" dirty="0"/>
              <a:t>不仅仅适用于初学者</a:t>
            </a:r>
            <a:endParaRPr lang="zh-CN" altLang="en-US" dirty="0"/>
          </a:p>
          <a:p>
            <a:r>
              <a:rPr lang="zh-CN" altLang="en-US" dirty="0"/>
              <a:t>必不可少的组成部分</a:t>
            </a:r>
            <a:endParaRPr lang="zh-CN" altLang="en-US" dirty="0"/>
          </a:p>
          <a:p>
            <a:pPr lvl="1"/>
            <a:r>
              <a:rPr lang="zh-CN" altLang="en-US" dirty="0"/>
              <a:t>菜单标题</a:t>
            </a:r>
            <a:endParaRPr lang="zh-CN" altLang="en-US" dirty="0"/>
          </a:p>
          <a:p>
            <a:pPr lvl="1"/>
            <a:r>
              <a:rPr lang="zh-CN" altLang="en-US" dirty="0"/>
              <a:t>菜单选项</a:t>
            </a:r>
            <a:endParaRPr lang="zh-CN" altLang="en-US" dirty="0"/>
          </a:p>
          <a:p>
            <a:pPr lvl="1"/>
            <a:r>
              <a:rPr lang="zh-CN" altLang="en-US" dirty="0"/>
              <a:t>最重要的特性：描述性、一致性</a:t>
            </a:r>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Rectangle 2"/>
          <p:cNvSpPr>
            <a:spLocks noGrp="1"/>
          </p:cNvSpPr>
          <p:nvPr>
            <p:ph type="title"/>
          </p:nvPr>
        </p:nvSpPr>
        <p:spPr/>
        <p:txBody>
          <a:bodyPr vert="horz" wrap="square" lIns="91440" tIns="45720" rIns="91440" bIns="45720" anchor="b" anchorCtr="0"/>
          <a:p>
            <a:endParaRPr lang="zh-CN" altLang="zh-CN" dirty="0"/>
          </a:p>
        </p:txBody>
      </p:sp>
      <p:sp>
        <p:nvSpPr>
          <p:cNvPr id="10243" name="Rectangle 3"/>
          <p:cNvSpPr>
            <a:spLocks noGrp="1"/>
          </p:cNvSpPr>
          <p:nvPr>
            <p:ph idx="1"/>
          </p:nvPr>
        </p:nvSpPr>
        <p:spPr/>
        <p:txBody>
          <a:bodyPr vert="horz" wrap="square" lIns="91440" tIns="45720" rIns="91440" bIns="45720" anchor="t" anchorCtr="0"/>
          <a:p>
            <a:r>
              <a:rPr lang="zh-CN" altLang="en-US" dirty="0"/>
              <a:t>菜单栏</a:t>
            </a:r>
            <a:endParaRPr lang="zh-CN" altLang="en-US" dirty="0"/>
          </a:p>
          <a:p>
            <a:pPr lvl="1"/>
            <a:r>
              <a:rPr lang="zh-CN" altLang="en-US" dirty="0"/>
              <a:t>所有窗口必备的基本组件</a:t>
            </a:r>
            <a:endParaRPr lang="zh-CN" altLang="en-US" dirty="0"/>
          </a:p>
          <a:p>
            <a:pPr lvl="1"/>
            <a:r>
              <a:rPr lang="zh-CN" altLang="en-US" dirty="0"/>
              <a:t>菜单栏是代表下拉式菜单的菜单</a:t>
            </a:r>
            <a:endParaRPr lang="zh-CN" altLang="en-US" dirty="0"/>
          </a:p>
          <a:p>
            <a:pPr lvl="1"/>
            <a:r>
              <a:rPr lang="zh-CN" altLang="en-US" dirty="0"/>
              <a:t>菜单选项的标签、位置、归类等均已标准化</a:t>
            </a:r>
            <a:endParaRPr lang="zh-CN" altLang="en-US" dirty="0"/>
          </a:p>
          <a:p>
            <a:pPr lvl="2"/>
            <a:r>
              <a:rPr lang="en-US" altLang="zh-CN" dirty="0"/>
              <a:t>Q</a:t>
            </a:r>
            <a:r>
              <a:rPr lang="zh-CN" altLang="en-US" dirty="0"/>
              <a:t>：标准菜单选项有哪些？它们的摆放位置是怎样的？</a:t>
            </a:r>
            <a:endParaRPr lang="en-US" altLang="zh-CN" dirty="0"/>
          </a:p>
          <a:p>
            <a:pPr lvl="2"/>
            <a:r>
              <a:rPr lang="zh-CN" altLang="en-US" dirty="0"/>
              <a:t>从左向右：文件、编辑、窗口和帮助，帮助位于窗口的最右边</a:t>
            </a:r>
            <a:endParaRPr lang="zh-CN" altLang="en-US" dirty="0"/>
          </a:p>
          <a:p>
            <a:pPr lvl="2"/>
            <a:r>
              <a:rPr lang="zh-CN" altLang="en-US" dirty="0"/>
              <a:t>可选菜单常出现在编辑和窗口菜单之间 </a:t>
            </a:r>
            <a:endParaRPr lang="zh-CN" altLang="en-US" dirty="0"/>
          </a:p>
        </p:txBody>
      </p:sp>
      <p:pic>
        <p:nvPicPr>
          <p:cNvPr id="10244" name="Picture 4"/>
          <p:cNvPicPr>
            <a:picLocks noChangeAspect="1"/>
          </p:cNvPicPr>
          <p:nvPr/>
        </p:nvPicPr>
        <p:blipFill>
          <a:blip r:embed="rId1"/>
          <a:stretch>
            <a:fillRect/>
          </a:stretch>
        </p:blipFill>
        <p:spPr>
          <a:xfrm>
            <a:off x="755650" y="4929188"/>
            <a:ext cx="7596188" cy="554037"/>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charRg st="76" end="10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43">
                                            <p:txEl>
                                              <p:charRg st="104" end="12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Rectangle 2"/>
          <p:cNvSpPr>
            <a:spLocks noGrp="1"/>
          </p:cNvSpPr>
          <p:nvPr>
            <p:ph type="title"/>
          </p:nvPr>
        </p:nvSpPr>
        <p:spPr/>
        <p:txBody>
          <a:bodyPr vert="horz" wrap="square" lIns="91440" tIns="45720" rIns="91440" bIns="45720" anchor="b" anchorCtr="0"/>
          <a:p>
            <a:r>
              <a:rPr lang="zh-CN" altLang="en-US" dirty="0"/>
              <a:t>注意事项</a:t>
            </a:r>
            <a:endParaRPr lang="zh-CN" altLang="en-US" dirty="0"/>
          </a:p>
        </p:txBody>
      </p:sp>
      <p:sp>
        <p:nvSpPr>
          <p:cNvPr id="11267" name="Rectangle 3"/>
          <p:cNvSpPr>
            <a:spLocks noGrp="1"/>
          </p:cNvSpPr>
          <p:nvPr>
            <p:ph idx="1"/>
          </p:nvPr>
        </p:nvSpPr>
        <p:spPr>
          <a:xfrm>
            <a:off x="468313" y="1484313"/>
            <a:ext cx="8280400" cy="4537075"/>
          </a:xfrm>
        </p:spPr>
        <p:txBody>
          <a:bodyPr vert="horz" wrap="square" lIns="91440" tIns="45720" rIns="91440" bIns="45720" anchor="t" anchorCtr="0"/>
          <a:p>
            <a:r>
              <a:rPr lang="zh-CN" altLang="en-US" sz="2400" dirty="0"/>
              <a:t>菜单应该按语义及任务结构来组织 </a:t>
            </a:r>
            <a:endParaRPr lang="zh-CN" altLang="en-US" sz="2400" dirty="0"/>
          </a:p>
          <a:p>
            <a:pPr lvl="1"/>
            <a:r>
              <a:rPr lang="zh-CN" altLang="en-US" sz="2000" dirty="0"/>
              <a:t>糟糕的例子：</a:t>
            </a:r>
            <a:r>
              <a:rPr lang="en-US" altLang="zh-CN" sz="2000" dirty="0"/>
              <a:t>File</a:t>
            </a:r>
            <a:r>
              <a:rPr lang="zh-CN" altLang="en-US" sz="2000" dirty="0"/>
              <a:t>菜单</a:t>
            </a:r>
            <a:endParaRPr lang="zh-CN" altLang="en-US" sz="2000" dirty="0"/>
          </a:p>
          <a:p>
            <a:r>
              <a:rPr lang="zh-CN" altLang="en-US" sz="2400" dirty="0"/>
              <a:t>合理组织菜单接口的结构与层次 </a:t>
            </a:r>
            <a:endParaRPr lang="zh-CN" altLang="en-US" sz="2400" dirty="0"/>
          </a:p>
          <a:p>
            <a:pPr lvl="1"/>
            <a:r>
              <a:rPr lang="zh-CN" altLang="en-US" sz="2000" dirty="0"/>
              <a:t>菜单太多或太少都表明菜单结构有问题 </a:t>
            </a:r>
            <a:endParaRPr lang="zh-CN" altLang="en-US" sz="2000" dirty="0"/>
          </a:p>
          <a:p>
            <a:r>
              <a:rPr lang="zh-CN" altLang="en-US" sz="2400" dirty="0"/>
              <a:t>菜单及菜单项的名字应符合日常命名习惯</a:t>
            </a:r>
            <a:endParaRPr lang="zh-CN" altLang="en-US" sz="2400" dirty="0"/>
          </a:p>
          <a:p>
            <a:r>
              <a:rPr lang="zh-CN" altLang="en-US" sz="2400" dirty="0"/>
              <a:t>菜单选项列表即可以是有序的也可以是无序的 </a:t>
            </a:r>
            <a:endParaRPr lang="zh-CN" altLang="en-US" sz="2400" dirty="0"/>
          </a:p>
          <a:p>
            <a:pPr lvl="1"/>
            <a:r>
              <a:rPr lang="zh-CN" altLang="en-US" sz="2000" dirty="0"/>
              <a:t>频繁使用的菜单项应当置于顶部 </a:t>
            </a:r>
            <a:endParaRPr lang="zh-CN" altLang="en-US" sz="2000" dirty="0"/>
          </a:p>
          <a:p>
            <a:r>
              <a:rPr lang="zh-CN" altLang="en-US" sz="2400" dirty="0"/>
              <a:t>为菜单项提供多种的选择途径 </a:t>
            </a:r>
            <a:endParaRPr lang="zh-CN" altLang="en-US" sz="2400" dirty="0"/>
          </a:p>
          <a:p>
            <a:pPr lvl="1"/>
            <a:r>
              <a:rPr lang="zh-CN" altLang="en-US" sz="2000" dirty="0"/>
              <a:t>尽可能使用工业标准</a:t>
            </a:r>
            <a:endParaRPr lang="zh-CN" altLang="en-US" sz="2000" dirty="0"/>
          </a:p>
          <a:p>
            <a:r>
              <a:rPr lang="zh-CN" altLang="en-US" sz="2400" dirty="0"/>
              <a:t>对菜单选择和点取设定反馈标记 </a:t>
            </a:r>
            <a:endParaRPr lang="zh-CN" altLang="en-US" sz="2400" dirty="0"/>
          </a:p>
          <a:p>
            <a:pPr lvl="1"/>
            <a:r>
              <a:rPr lang="zh-CN" altLang="en-US" sz="2000" dirty="0"/>
              <a:t>如灰色屏蔽，为选中的菜单项加边框在菜单项前面加√符号等 </a:t>
            </a:r>
            <a:endParaRPr lang="zh-CN" altLang="en-US" sz="2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Rectangle 2"/>
          <p:cNvSpPr>
            <a:spLocks noGrp="1"/>
          </p:cNvSpPr>
          <p:nvPr>
            <p:ph type="title"/>
          </p:nvPr>
        </p:nvSpPr>
        <p:spPr/>
        <p:txBody>
          <a:bodyPr vert="horz" wrap="square" lIns="91440" tIns="45720" rIns="91440" bIns="45720" anchor="b" anchorCtr="0"/>
          <a:p>
            <a:r>
              <a:rPr lang="zh-CN" altLang="en-US" sz="2800" dirty="0"/>
              <a:t>主要内容</a:t>
            </a:r>
            <a:endParaRPr lang="zh-CN" altLang="en-US" sz="2800" dirty="0"/>
          </a:p>
        </p:txBody>
      </p:sp>
      <p:sp>
        <p:nvSpPr>
          <p:cNvPr id="567299" name="Rectangle 3"/>
          <p:cNvSpPr>
            <a:spLocks noGrp="1"/>
          </p:cNvSpPr>
          <p:nvPr>
            <p:ph idx="1"/>
          </p:nvPr>
        </p:nvSpPr>
        <p:spPr/>
        <p:txBody>
          <a:bodyPr vert="horz" wrap="square" lIns="91440" tIns="45720" rIns="91440" bIns="45720" anchor="t" anchorCtr="0"/>
          <a:p>
            <a:r>
              <a:rPr lang="zh-CN" altLang="en-US" dirty="0"/>
              <a:t>窗口和菜单 </a:t>
            </a:r>
            <a:endParaRPr lang="zh-CN" altLang="en-US" dirty="0"/>
          </a:p>
          <a:p>
            <a:r>
              <a:rPr lang="zh-CN" altLang="en-US" dirty="0"/>
              <a:t>对话框 </a:t>
            </a:r>
            <a:endParaRPr lang="zh-CN" altLang="en-US" dirty="0"/>
          </a:p>
          <a:p>
            <a:r>
              <a:rPr lang="zh-CN" altLang="en-US" dirty="0"/>
              <a:t>常用控件 </a:t>
            </a:r>
            <a:endParaRPr lang="zh-CN" altLang="en-US" dirty="0"/>
          </a:p>
          <a:p>
            <a:r>
              <a:rPr lang="zh-CN" altLang="en-US" dirty="0"/>
              <a:t>工具栏 </a:t>
            </a:r>
            <a:endParaRPr lang="zh-CN" altLang="en-US" dirty="0"/>
          </a:p>
          <a:p>
            <a:r>
              <a:rPr lang="zh-CN" altLang="en-US" dirty="0"/>
              <a:t>屏幕复杂性度量 </a:t>
            </a:r>
            <a:endParaRPr lang="zh-CN" altLang="en-US" dirty="0"/>
          </a:p>
          <a:p>
            <a:r>
              <a:rPr lang="zh-CN" altLang="en-US" dirty="0"/>
              <a:t>用户界面设计原理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567299">
                                            <p:txEl>
                                              <p:charRg st="7" end="12"/>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4" name="Rectangle 2"/>
          <p:cNvSpPr>
            <a:spLocks noGrp="1"/>
          </p:cNvSpPr>
          <p:nvPr>
            <p:ph type="title"/>
          </p:nvPr>
        </p:nvSpPr>
        <p:spPr/>
        <p:txBody>
          <a:bodyPr vert="horz" wrap="square" lIns="91440" tIns="45720" rIns="91440" bIns="45720" anchor="b" anchorCtr="0"/>
          <a:p>
            <a:r>
              <a:rPr lang="zh-CN" altLang="en-US" dirty="0"/>
              <a:t>对话框</a:t>
            </a:r>
            <a:endParaRPr lang="zh-CN" altLang="en-US" dirty="0"/>
          </a:p>
        </p:txBody>
      </p:sp>
      <p:sp>
        <p:nvSpPr>
          <p:cNvPr id="13315" name="Rectangle 3"/>
          <p:cNvSpPr>
            <a:spLocks noGrp="1"/>
          </p:cNvSpPr>
          <p:nvPr>
            <p:ph idx="1"/>
          </p:nvPr>
        </p:nvSpPr>
        <p:spPr/>
        <p:txBody>
          <a:bodyPr vert="horz" wrap="square" lIns="91440" tIns="45720" rIns="91440" bIns="45720" anchor="t" anchorCtr="0"/>
          <a:p>
            <a:r>
              <a:rPr lang="zh-CN" altLang="en-US" dirty="0"/>
              <a:t>典型的辅助性窗口</a:t>
            </a:r>
            <a:endParaRPr lang="zh-CN" altLang="en-US" dirty="0"/>
          </a:p>
          <a:p>
            <a:pPr lvl="1"/>
            <a:r>
              <a:rPr lang="zh-CN" altLang="en-US" sz="2000" dirty="0"/>
              <a:t>常用于将某些破坏性的、令人混淆的、不太常用的操作与主要工作中使用的工具分开考虑</a:t>
            </a:r>
            <a:endParaRPr lang="zh-CN" altLang="en-US" sz="2000" dirty="0"/>
          </a:p>
          <a:p>
            <a:pPr lvl="1"/>
            <a:r>
              <a:rPr lang="zh-CN" altLang="en-US" sz="2000" dirty="0"/>
              <a:t>通知用户系统的一个错误或潜在的问题</a:t>
            </a:r>
            <a:endParaRPr lang="zh-CN" altLang="en-US" sz="2000" dirty="0"/>
          </a:p>
          <a:p>
            <a:pPr lvl="1"/>
            <a:r>
              <a:rPr lang="zh-CN" altLang="en-US" sz="2000" dirty="0"/>
              <a:t>没有标题栏图标、状态栏和调整窗口大小的按钮</a:t>
            </a:r>
            <a:endParaRPr lang="zh-CN" altLang="en-US" sz="2000" dirty="0"/>
          </a:p>
          <a:p>
            <a:r>
              <a:rPr lang="zh-CN" altLang="en-US" sz="2400" dirty="0"/>
              <a:t>分类</a:t>
            </a:r>
            <a:endParaRPr lang="zh-CN" altLang="en-US" sz="2400" dirty="0"/>
          </a:p>
          <a:p>
            <a:pPr lvl="1"/>
            <a:r>
              <a:rPr lang="zh-CN" altLang="en-US" sz="2000" dirty="0"/>
              <a:t>模态对话框 </a:t>
            </a:r>
            <a:r>
              <a:rPr lang="en-US" altLang="zh-CN" sz="2000" dirty="0"/>
              <a:t>vs. </a:t>
            </a:r>
            <a:r>
              <a:rPr lang="zh-CN" altLang="en-US" sz="2000" dirty="0"/>
              <a:t>非模态对话框</a:t>
            </a:r>
            <a:endParaRPr lang="zh-CN" altLang="en-US" sz="2000" dirty="0"/>
          </a:p>
          <a:p>
            <a:endParaRPr lang="en-US" altLang="zh-CN" dirty="0"/>
          </a:p>
        </p:txBody>
      </p:sp>
      <p:pic>
        <p:nvPicPr>
          <p:cNvPr id="13316" name="Picture 4"/>
          <p:cNvPicPr>
            <a:picLocks noChangeAspect="1"/>
          </p:cNvPicPr>
          <p:nvPr/>
        </p:nvPicPr>
        <p:blipFill>
          <a:blip r:embed="rId1"/>
          <a:stretch>
            <a:fillRect/>
          </a:stretch>
        </p:blipFill>
        <p:spPr>
          <a:xfrm>
            <a:off x="2627313" y="4221163"/>
            <a:ext cx="3382962" cy="1733550"/>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Rectangle 2"/>
          <p:cNvSpPr>
            <a:spLocks noGrp="1"/>
          </p:cNvSpPr>
          <p:nvPr>
            <p:ph type="title"/>
          </p:nvPr>
        </p:nvSpPr>
        <p:spPr/>
        <p:txBody>
          <a:bodyPr vert="horz" wrap="square" lIns="91440" tIns="45720" rIns="91440" bIns="45720" anchor="b" anchorCtr="0"/>
          <a:p>
            <a:endParaRPr lang="zh-CN" altLang="zh-CN" dirty="0"/>
          </a:p>
        </p:txBody>
      </p:sp>
      <p:sp>
        <p:nvSpPr>
          <p:cNvPr id="14339" name="Rectangle 3"/>
          <p:cNvSpPr>
            <a:spLocks noGrp="1"/>
          </p:cNvSpPr>
          <p:nvPr>
            <p:ph idx="1"/>
          </p:nvPr>
        </p:nvSpPr>
        <p:spPr>
          <a:xfrm>
            <a:off x="468313" y="1484313"/>
            <a:ext cx="8135937" cy="4176712"/>
          </a:xfrm>
        </p:spPr>
        <p:txBody>
          <a:bodyPr vert="horz" wrap="square" lIns="91440" tIns="45720" rIns="91440" bIns="45720" anchor="t" anchorCtr="0"/>
          <a:p>
            <a:r>
              <a:rPr lang="zh-CN" altLang="en-US" sz="2400" dirty="0"/>
              <a:t>模态对话框</a:t>
            </a:r>
            <a:endParaRPr lang="zh-CN" altLang="en-US" sz="2400" dirty="0"/>
          </a:p>
          <a:p>
            <a:pPr lvl="1"/>
            <a:r>
              <a:rPr lang="zh-CN" altLang="en-US" sz="2000" dirty="0"/>
              <a:t>冻结了它属于的应用，禁止用户做其他操作，直到处理了对话框中出现的问题</a:t>
            </a:r>
            <a:endParaRPr lang="zh-CN" altLang="en-US" sz="2000" dirty="0"/>
          </a:p>
          <a:p>
            <a:pPr lvl="1"/>
            <a:r>
              <a:rPr lang="zh-CN" altLang="en-US" sz="2000" dirty="0"/>
              <a:t>可以切换到其他程序进行操作</a:t>
            </a:r>
            <a:endParaRPr lang="zh-CN" altLang="en-US" sz="2000" dirty="0"/>
          </a:p>
          <a:p>
            <a:pPr lvl="1"/>
            <a:r>
              <a:rPr lang="zh-CN" altLang="en-US" sz="2000" dirty="0"/>
              <a:t>用户最容易理解，操作非常清晰</a:t>
            </a:r>
            <a:endParaRPr lang="zh-CN" altLang="en-US" sz="2000" dirty="0"/>
          </a:p>
          <a:p>
            <a:r>
              <a:rPr lang="zh-CN" altLang="en-US" sz="2400" dirty="0"/>
              <a:t>“应用模态”</a:t>
            </a:r>
            <a:endParaRPr lang="zh-CN" altLang="en-US" sz="2400" dirty="0"/>
          </a:p>
          <a:p>
            <a:pPr lvl="1"/>
            <a:r>
              <a:rPr lang="zh-CN" altLang="en-US" sz="2000" dirty="0"/>
              <a:t>只停止其所属的应用程序</a:t>
            </a:r>
            <a:endParaRPr lang="zh-CN" altLang="en-US" sz="2000" dirty="0"/>
          </a:p>
          <a:p>
            <a:r>
              <a:rPr lang="zh-CN" altLang="en-US" sz="2400" dirty="0"/>
              <a:t>“系统模态”</a:t>
            </a:r>
            <a:endParaRPr lang="zh-CN" altLang="en-US" sz="2400" dirty="0"/>
          </a:p>
          <a:p>
            <a:pPr lvl="1"/>
            <a:r>
              <a:rPr lang="zh-CN" altLang="en-US" sz="2000" dirty="0"/>
              <a:t>使系统中的所有程序都停止</a:t>
            </a:r>
            <a:endParaRPr lang="zh-CN" altLang="en-US" sz="2000" dirty="0"/>
          </a:p>
          <a:p>
            <a:pPr lvl="1"/>
            <a:r>
              <a:rPr lang="zh-CN" altLang="en-US" sz="2000" dirty="0"/>
              <a:t>大多数情况下，应用程序不应该有系统模态对话框</a:t>
            </a:r>
            <a:endParaRPr lang="zh-CN" altLang="en-US" sz="2000" dirty="0"/>
          </a:p>
        </p:txBody>
      </p:sp>
      <p:pic>
        <p:nvPicPr>
          <p:cNvPr id="14340" name="Picture 4"/>
          <p:cNvPicPr>
            <a:picLocks noChangeAspect="1"/>
          </p:cNvPicPr>
          <p:nvPr/>
        </p:nvPicPr>
        <p:blipFill>
          <a:blip r:embed="rId1"/>
          <a:stretch>
            <a:fillRect/>
          </a:stretch>
        </p:blipFill>
        <p:spPr>
          <a:xfrm>
            <a:off x="5292725" y="2636838"/>
            <a:ext cx="3529013" cy="1806575"/>
          </a:xfrm>
          <a:prstGeom prst="rect">
            <a:avLst/>
          </a:prstGeom>
          <a:noFill/>
          <a:ln w="9525">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Rectangle 2"/>
          <p:cNvSpPr>
            <a:spLocks noGrp="1"/>
          </p:cNvSpPr>
          <p:nvPr>
            <p:ph type="title"/>
          </p:nvPr>
        </p:nvSpPr>
        <p:spPr/>
        <p:txBody>
          <a:bodyPr vert="horz" wrap="square" lIns="91440" tIns="45720" rIns="91440" bIns="45720" anchor="b" anchorCtr="0"/>
          <a:p>
            <a:endParaRPr lang="zh-CN" altLang="zh-CN" dirty="0"/>
          </a:p>
        </p:txBody>
      </p:sp>
      <p:sp>
        <p:nvSpPr>
          <p:cNvPr id="15363" name="Rectangle 3"/>
          <p:cNvSpPr>
            <a:spLocks noGrp="1"/>
          </p:cNvSpPr>
          <p:nvPr>
            <p:ph idx="1"/>
          </p:nvPr>
        </p:nvSpPr>
        <p:spPr/>
        <p:txBody>
          <a:bodyPr vert="horz" wrap="square" lIns="91440" tIns="45720" rIns="91440" bIns="45720" anchor="t" anchorCtr="0"/>
          <a:p>
            <a:r>
              <a:rPr lang="zh-CN" altLang="en-US" dirty="0"/>
              <a:t>非模态对话框</a:t>
            </a:r>
            <a:endParaRPr lang="zh-CN" altLang="en-US" dirty="0"/>
          </a:p>
          <a:p>
            <a:pPr lvl="1"/>
            <a:r>
              <a:rPr lang="zh-CN" altLang="en-US" dirty="0"/>
              <a:t>打开后无须停止进度，应用程序也不会冻结</a:t>
            </a:r>
            <a:endParaRPr lang="zh-CN" altLang="en-US" dirty="0"/>
          </a:p>
          <a:p>
            <a:pPr lvl="1"/>
            <a:r>
              <a:rPr lang="zh-CN" altLang="en-US" dirty="0"/>
              <a:t>由于其操作范围不确定而难以使用和理解</a:t>
            </a:r>
            <a:endParaRPr lang="zh-CN" altLang="en-US" dirty="0"/>
          </a:p>
          <a:p>
            <a:pPr lvl="1"/>
            <a:r>
              <a:rPr lang="zh-CN" altLang="en-US" dirty="0"/>
              <a:t>举例</a:t>
            </a:r>
            <a:endParaRPr lang="zh-CN" altLang="en-US" dirty="0"/>
          </a:p>
          <a:p>
            <a:pPr lvl="2"/>
            <a:r>
              <a:rPr lang="en-US" altLang="zh-CN" dirty="0"/>
              <a:t>Word</a:t>
            </a:r>
            <a:r>
              <a:rPr lang="zh-CN" altLang="en-US" dirty="0"/>
              <a:t>的查找和替换对话框</a:t>
            </a:r>
            <a:endParaRPr lang="zh-CN" altLang="en-US" dirty="0"/>
          </a:p>
          <a:p>
            <a:pPr lvl="2"/>
            <a:r>
              <a:rPr lang="zh-CN" altLang="en-US" dirty="0"/>
              <a:t>画图程序</a:t>
            </a:r>
            <a:endParaRPr lang="zh-CN" altLang="en-US" dirty="0"/>
          </a:p>
          <a:p>
            <a:pPr lvl="3"/>
            <a:r>
              <a:rPr lang="zh-CN" altLang="en-US" dirty="0"/>
              <a:t>可以在主窗口和非模态对话框之间拖动对象	</a:t>
            </a:r>
            <a:endParaRPr lang="zh-CN" altLang="en-US" dirty="0"/>
          </a:p>
          <a:p>
            <a:pPr lvl="1"/>
            <a:r>
              <a:rPr lang="zh-CN" altLang="en-US" dirty="0"/>
              <a:t>存在的问题</a:t>
            </a:r>
            <a:endParaRPr lang="zh-CN" altLang="en-US" dirty="0"/>
          </a:p>
          <a:p>
            <a:pPr lvl="2"/>
            <a:r>
              <a:rPr lang="zh-CN" altLang="en-US" dirty="0"/>
              <a:t>缺乏一致的终止命令，如取消、应用、关闭等</a:t>
            </a:r>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Rectangle 2"/>
          <p:cNvSpPr>
            <a:spLocks noGrp="1"/>
          </p:cNvSpPr>
          <p:nvPr>
            <p:ph type="title"/>
          </p:nvPr>
        </p:nvSpPr>
        <p:spPr/>
        <p:txBody>
          <a:bodyPr vert="horz" wrap="square" lIns="91440" tIns="45720" rIns="91440" bIns="45720" anchor="b" anchorCtr="0"/>
          <a:p>
            <a:r>
              <a:rPr lang="zh-CN" altLang="en-US" dirty="0"/>
              <a:t>用途</a:t>
            </a:r>
            <a:endParaRPr lang="zh-CN" altLang="en-US" dirty="0"/>
          </a:p>
        </p:txBody>
      </p:sp>
      <p:sp>
        <p:nvSpPr>
          <p:cNvPr id="16387" name="Rectangle 3"/>
          <p:cNvSpPr>
            <a:spLocks noGrp="1"/>
          </p:cNvSpPr>
          <p:nvPr>
            <p:ph idx="1"/>
          </p:nvPr>
        </p:nvSpPr>
        <p:spPr>
          <a:xfrm>
            <a:off x="468313" y="1484313"/>
            <a:ext cx="4032250" cy="4392612"/>
          </a:xfrm>
        </p:spPr>
        <p:txBody>
          <a:bodyPr vert="horz" wrap="square" lIns="91440" tIns="45720" rIns="91440" bIns="45720" anchor="t" anchorCtr="0"/>
          <a:p>
            <a:pPr>
              <a:lnSpc>
                <a:spcPct val="90000"/>
              </a:lnSpc>
            </a:pPr>
            <a:r>
              <a:rPr lang="zh-CN" altLang="en-US" dirty="0"/>
              <a:t>属性对话框</a:t>
            </a:r>
            <a:endParaRPr lang="zh-CN" altLang="en-US" dirty="0"/>
          </a:p>
          <a:p>
            <a:pPr lvl="1">
              <a:lnSpc>
                <a:spcPct val="90000"/>
              </a:lnSpc>
            </a:pPr>
            <a:r>
              <a:rPr lang="zh-CN" altLang="en-US" dirty="0"/>
              <a:t>呈现所选对象的属性或者设置，并允许用户改变</a:t>
            </a:r>
            <a:endParaRPr lang="zh-CN" altLang="en-US" dirty="0"/>
          </a:p>
          <a:p>
            <a:pPr lvl="1">
              <a:lnSpc>
                <a:spcPct val="90000"/>
              </a:lnSpc>
            </a:pPr>
            <a:r>
              <a:rPr lang="zh-CN" altLang="en-US" dirty="0"/>
              <a:t>模态、非模态均可</a:t>
            </a:r>
            <a:endParaRPr lang="zh-CN" altLang="en-US" dirty="0"/>
          </a:p>
          <a:p>
            <a:pPr lvl="1">
              <a:lnSpc>
                <a:spcPct val="90000"/>
              </a:lnSpc>
            </a:pPr>
            <a:r>
              <a:rPr lang="zh-CN" altLang="en-US" dirty="0"/>
              <a:t>控制选择遵循“对象</a:t>
            </a:r>
            <a:r>
              <a:rPr lang="en-US" altLang="zh-CN" dirty="0"/>
              <a:t>-</a:t>
            </a:r>
            <a:r>
              <a:rPr lang="zh-CN" altLang="en-US" dirty="0"/>
              <a:t>动词”形式</a:t>
            </a:r>
            <a:endParaRPr lang="zh-CN" altLang="en-US" dirty="0"/>
          </a:p>
          <a:p>
            <a:pPr lvl="2">
              <a:lnSpc>
                <a:spcPct val="90000"/>
              </a:lnSpc>
            </a:pPr>
            <a:r>
              <a:rPr lang="zh-CN" altLang="en-US" dirty="0"/>
              <a:t>选择对象，通过属性对话框为所选对象选择新的设置</a:t>
            </a:r>
            <a:endParaRPr lang="zh-CN" altLang="en-US" dirty="0"/>
          </a:p>
        </p:txBody>
      </p:sp>
      <p:pic>
        <p:nvPicPr>
          <p:cNvPr id="16388" name="Picture 4"/>
          <p:cNvPicPr>
            <a:picLocks noChangeAspect="1"/>
          </p:cNvPicPr>
          <p:nvPr/>
        </p:nvPicPr>
        <p:blipFill>
          <a:blip r:embed="rId1"/>
          <a:stretch>
            <a:fillRect/>
          </a:stretch>
        </p:blipFill>
        <p:spPr>
          <a:xfrm>
            <a:off x="5076825" y="1989138"/>
            <a:ext cx="3367088" cy="3384550"/>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4" name="页脚占位符 4"/>
          <p:cNvSpPr txBox="1">
            <a:spLocks noGrp="1"/>
          </p:cNvSpPr>
          <p:nvPr>
            <p:ph type="ftr" sz="quarter" idx="11"/>
          </p:nvPr>
        </p:nvSpPr>
        <p:spPr>
          <a:xfrm>
            <a:off x="611188" y="6308725"/>
            <a:ext cx="7993062" cy="433388"/>
          </a:xfrm>
        </p:spPr>
        <p:txBody>
          <a:bodyPr/>
          <a:p>
            <a:pPr marL="0" indent="0" eaLnBrk="1" hangingPunct="1">
              <a:spcBef>
                <a:spcPct val="0"/>
              </a:spcBef>
              <a:buClrTx/>
              <a:buSzTx/>
              <a:buFontTx/>
              <a:buNone/>
            </a:pPr>
            <a:r>
              <a:rPr lang="zh-CN" altLang="en-US" sz="1400" dirty="0">
                <a:latin typeface="华文隶书" panose="02010800040101010101" pitchFamily="2" charset="-122"/>
                <a:ea typeface="华文隶书" panose="02010800040101010101" pitchFamily="2" charset="-122"/>
              </a:rPr>
              <a:t>南京大学软件学院                                         人机交互的软件工程方法                                         </a:t>
            </a:r>
            <a:endParaRPr lang="zh-CN" altLang="en-US" sz="1400" dirty="0">
              <a:latin typeface="华文隶书" panose="02010800040101010101" pitchFamily="2" charset="-122"/>
              <a:ea typeface="华文隶书" panose="02010800040101010101" pitchFamily="2" charset="-122"/>
            </a:endParaRPr>
          </a:p>
          <a:p>
            <a:pPr marL="0" indent="0" eaLnBrk="1" hangingPunct="1">
              <a:spcBef>
                <a:spcPct val="0"/>
              </a:spcBef>
              <a:buClrTx/>
              <a:buSzTx/>
              <a:buFontTx/>
              <a:buNone/>
            </a:pPr>
            <a:endParaRPr lang="en-US" altLang="zh-CN" sz="1400" dirty="0">
              <a:latin typeface="华文隶书" panose="02010800040101010101" pitchFamily="2" charset="-122"/>
              <a:ea typeface="华文隶书" panose="02010800040101010101" pitchFamily="2" charset="-122"/>
            </a:endParaRPr>
          </a:p>
        </p:txBody>
      </p:sp>
      <p:pic>
        <p:nvPicPr>
          <p:cNvPr id="3079" name="Picture 12"/>
          <p:cNvPicPr>
            <a:picLocks noChangeAspect="1"/>
          </p:cNvPicPr>
          <p:nvPr/>
        </p:nvPicPr>
        <p:blipFill>
          <a:blip r:embed="rId1"/>
          <a:stretch>
            <a:fillRect/>
          </a:stretch>
        </p:blipFill>
        <p:spPr>
          <a:xfrm>
            <a:off x="14288" y="6092825"/>
            <a:ext cx="9117012" cy="28575"/>
          </a:xfrm>
          <a:prstGeom prst="rect">
            <a:avLst/>
          </a:prstGeom>
          <a:noFill/>
          <a:ln w="9525">
            <a:noFill/>
          </a:ln>
        </p:spPr>
      </p:pic>
      <p:pic>
        <p:nvPicPr>
          <p:cNvPr id="3080" name="Picture 13"/>
          <p:cNvPicPr>
            <a:picLocks noChangeAspect="1"/>
          </p:cNvPicPr>
          <p:nvPr/>
        </p:nvPicPr>
        <p:blipFill>
          <a:blip r:embed="rId1"/>
          <a:stretch>
            <a:fillRect/>
          </a:stretch>
        </p:blipFill>
        <p:spPr>
          <a:xfrm>
            <a:off x="0" y="1268413"/>
            <a:ext cx="9117013" cy="28575"/>
          </a:xfrm>
          <a:prstGeom prst="rect">
            <a:avLst/>
          </a:prstGeom>
          <a:noFill/>
          <a:ln w="9525">
            <a:noFill/>
          </a:ln>
        </p:spPr>
      </p:pic>
      <p:sp>
        <p:nvSpPr>
          <p:cNvPr id="3082" name="Rectangle 18"/>
          <p:cNvSpPr/>
          <p:nvPr/>
        </p:nvSpPr>
        <p:spPr>
          <a:xfrm>
            <a:off x="179388" y="0"/>
            <a:ext cx="863600" cy="1052513"/>
          </a:xfrm>
          <a:prstGeom prst="rect">
            <a:avLst/>
          </a:prstGeom>
          <a:solidFill>
            <a:schemeClr val="bg1"/>
          </a:solidFill>
          <a:ln w="9525">
            <a:noFill/>
          </a:ln>
        </p:spPr>
        <p:txBody>
          <a:bodyPr wrap="none" anchor="ctr" anchorCtr="0"/>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endParaRPr lang="zh-CN" altLang="en-US" sz="1800" dirty="0">
              <a:latin typeface="Times New Roman" panose="02020603050405020304" pitchFamily="18" charset="0"/>
            </a:endParaRPr>
          </a:p>
        </p:txBody>
      </p:sp>
      <p:sp>
        <p:nvSpPr>
          <p:cNvPr id="3083" name="Rectangle 19"/>
          <p:cNvSpPr/>
          <p:nvPr/>
        </p:nvSpPr>
        <p:spPr>
          <a:xfrm>
            <a:off x="110490" y="6308725"/>
            <a:ext cx="8924925" cy="360045"/>
          </a:xfrm>
          <a:prstGeom prst="rect">
            <a:avLst/>
          </a:prstGeom>
          <a:solidFill>
            <a:schemeClr val="bg1"/>
          </a:solidFill>
          <a:ln w="9525">
            <a:noFill/>
          </a:ln>
        </p:spPr>
        <p:txBody>
          <a:bodyPr wrap="none" anchor="ctr" anchorCtr="0"/>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r>
              <a:rPr lang="zh-CN" altLang="en-US" sz="1800" dirty="0">
                <a:latin typeface="Times New Roman" panose="02020603050405020304" pitchFamily="18" charset="0"/>
              </a:rPr>
              <a:t>https://v3.cn.vuejs.org/guide/introduction.html#vue-js-%E6%98%AF%E4%BB%80%E4%B9%88</a:t>
            </a:r>
            <a:endParaRPr lang="zh-CN" altLang="en-US" sz="1800" dirty="0">
              <a:latin typeface="Times New Roman" panose="02020603050405020304" pitchFamily="18" charset="0"/>
            </a:endParaRPr>
          </a:p>
        </p:txBody>
      </p:sp>
      <p:sp>
        <p:nvSpPr>
          <p:cNvPr id="3084" name="Rectangle 20"/>
          <p:cNvSpPr/>
          <p:nvPr/>
        </p:nvSpPr>
        <p:spPr>
          <a:xfrm>
            <a:off x="0" y="1096963"/>
            <a:ext cx="9144000" cy="146050"/>
          </a:xfrm>
          <a:prstGeom prst="rect">
            <a:avLst/>
          </a:prstGeom>
          <a:solidFill>
            <a:schemeClr val="bg1"/>
          </a:solidFill>
          <a:ln w="9525">
            <a:noFill/>
          </a:ln>
        </p:spPr>
        <p:txBody>
          <a:bodyPr wrap="none" anchor="ctr" anchorCtr="0"/>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endParaRPr lang="zh-CN" altLang="en-US" sz="1800" dirty="0">
              <a:latin typeface="Times New Roman" panose="02020603050405020304" pitchFamily="18" charset="0"/>
            </a:endParaRPr>
          </a:p>
        </p:txBody>
      </p:sp>
      <p:pic>
        <p:nvPicPr>
          <p:cNvPr id="5" name="图片 4"/>
          <p:cNvPicPr>
            <a:picLocks noChangeAspect="1"/>
          </p:cNvPicPr>
          <p:nvPr/>
        </p:nvPicPr>
        <p:blipFill>
          <a:blip r:embed="rId2"/>
          <a:stretch>
            <a:fillRect/>
          </a:stretch>
        </p:blipFill>
        <p:spPr>
          <a:xfrm>
            <a:off x="0" y="1197610"/>
            <a:ext cx="9144000" cy="446278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Rectangle 2"/>
          <p:cNvSpPr>
            <a:spLocks noGrp="1"/>
          </p:cNvSpPr>
          <p:nvPr>
            <p:ph type="title"/>
          </p:nvPr>
        </p:nvSpPr>
        <p:spPr/>
        <p:txBody>
          <a:bodyPr vert="horz" wrap="square" lIns="91440" tIns="45720" rIns="91440" bIns="45720" anchor="b" anchorCtr="0"/>
          <a:p>
            <a:r>
              <a:rPr lang="zh-CN" altLang="en-US" dirty="0"/>
              <a:t>功能对话框</a:t>
            </a:r>
            <a:endParaRPr lang="zh-CN" altLang="en-US" dirty="0"/>
          </a:p>
        </p:txBody>
      </p:sp>
      <p:sp>
        <p:nvSpPr>
          <p:cNvPr id="17411" name="Rectangle 3"/>
          <p:cNvSpPr>
            <a:spLocks noGrp="1"/>
          </p:cNvSpPr>
          <p:nvPr>
            <p:ph idx="1"/>
          </p:nvPr>
        </p:nvSpPr>
        <p:spPr>
          <a:xfrm>
            <a:off x="611188" y="1557338"/>
            <a:ext cx="8208962" cy="1871662"/>
          </a:xfrm>
        </p:spPr>
        <p:txBody>
          <a:bodyPr vert="horz" wrap="square" lIns="91440" tIns="45720" rIns="91440" bIns="45720" anchor="t" anchorCtr="0"/>
          <a:p>
            <a:r>
              <a:rPr lang="zh-CN" altLang="en-US" sz="2400" dirty="0"/>
              <a:t>控制单个功能，如打印、拼写检查等</a:t>
            </a:r>
            <a:endParaRPr lang="zh-CN" altLang="en-US" sz="2400" dirty="0"/>
          </a:p>
          <a:p>
            <a:r>
              <a:rPr lang="zh-CN" altLang="en-US" sz="2400" dirty="0"/>
              <a:t>允许用户开始一个动作，并允许设置动作的细节</a:t>
            </a:r>
            <a:endParaRPr lang="zh-CN" altLang="en-US" sz="2400" dirty="0"/>
          </a:p>
          <a:p>
            <a:pPr lvl="1"/>
            <a:r>
              <a:rPr lang="zh-CN" altLang="en-US" sz="2000" dirty="0"/>
              <a:t>打印多少页、多少份、哪一台打印机</a:t>
            </a:r>
            <a:endParaRPr lang="zh-CN" altLang="en-US" sz="2000" dirty="0"/>
          </a:p>
        </p:txBody>
      </p:sp>
      <p:pic>
        <p:nvPicPr>
          <p:cNvPr id="17412" name="Picture 4"/>
          <p:cNvPicPr>
            <a:picLocks noChangeAspect="1"/>
          </p:cNvPicPr>
          <p:nvPr/>
        </p:nvPicPr>
        <p:blipFill>
          <a:blip r:embed="rId1"/>
          <a:stretch>
            <a:fillRect/>
          </a:stretch>
        </p:blipFill>
        <p:spPr>
          <a:xfrm>
            <a:off x="5148263" y="3068638"/>
            <a:ext cx="3636962" cy="2551112"/>
          </a:xfrm>
          <a:prstGeom prst="rect">
            <a:avLst/>
          </a:prstGeom>
          <a:noFill/>
          <a:ln w="9525">
            <a:noFill/>
          </a:ln>
        </p:spPr>
      </p:pic>
      <p:sp>
        <p:nvSpPr>
          <p:cNvPr id="17413" name="Rectangle 5"/>
          <p:cNvSpPr/>
          <p:nvPr/>
        </p:nvSpPr>
        <p:spPr>
          <a:xfrm>
            <a:off x="539750" y="3429000"/>
            <a:ext cx="4392613" cy="2735263"/>
          </a:xfrm>
          <a:prstGeom prst="rect">
            <a:avLst/>
          </a:prstGeom>
          <a:noFill/>
          <a:ln w="9525">
            <a:noFill/>
          </a:ln>
        </p:spPr>
        <p:txBody>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447675" lvl="0" indent="-447675"/>
            <a:r>
              <a:rPr lang="zh-CN" altLang="en-US" sz="2400" dirty="0"/>
              <a:t>注意</a:t>
            </a:r>
            <a:endParaRPr lang="zh-CN" altLang="en-US" sz="2400" dirty="0"/>
          </a:p>
          <a:p>
            <a:pPr marL="889000" lvl="1" indent="-439420"/>
            <a:r>
              <a:rPr lang="zh-CN" altLang="en-US" sz="2000" dirty="0"/>
              <a:t>一个功能可以配置，不意味着用户每次调用都想配置</a:t>
            </a:r>
            <a:endParaRPr lang="zh-CN" altLang="en-US" sz="2000" dirty="0"/>
          </a:p>
          <a:p>
            <a:pPr marL="889000" lvl="1" indent="-439420"/>
            <a:r>
              <a:rPr lang="zh-CN" altLang="en-US" sz="2000" dirty="0"/>
              <a:t>配置和实际功能最好隔离开</a:t>
            </a:r>
            <a:endParaRPr lang="zh-CN" altLang="en-US" sz="20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Rectangle 2"/>
          <p:cNvSpPr>
            <a:spLocks noGrp="1"/>
          </p:cNvSpPr>
          <p:nvPr>
            <p:ph type="title"/>
          </p:nvPr>
        </p:nvSpPr>
        <p:spPr/>
        <p:txBody>
          <a:bodyPr vert="horz" wrap="square" lIns="91440" tIns="45720" rIns="91440" bIns="45720" anchor="b" anchorCtr="0"/>
          <a:p>
            <a:r>
              <a:rPr lang="zh-CN" altLang="en-US" dirty="0"/>
              <a:t>进度对话框</a:t>
            </a:r>
            <a:endParaRPr lang="zh-CN" altLang="en-US" dirty="0"/>
          </a:p>
        </p:txBody>
      </p:sp>
      <p:sp>
        <p:nvSpPr>
          <p:cNvPr id="18435" name="Rectangle 3"/>
          <p:cNvSpPr>
            <a:spLocks noGrp="1"/>
          </p:cNvSpPr>
          <p:nvPr>
            <p:ph idx="1"/>
          </p:nvPr>
        </p:nvSpPr>
        <p:spPr>
          <a:xfrm>
            <a:off x="468313" y="1484313"/>
            <a:ext cx="8142287" cy="2928937"/>
          </a:xfrm>
        </p:spPr>
        <p:txBody>
          <a:bodyPr vert="horz" wrap="square" lIns="91440" tIns="45720" rIns="91440" bIns="45720" anchor="t" anchorCtr="0"/>
          <a:p>
            <a:pPr>
              <a:lnSpc>
                <a:spcPct val="90000"/>
              </a:lnSpc>
            </a:pPr>
            <a:r>
              <a:rPr lang="zh-CN" altLang="en-US" sz="2400" dirty="0"/>
              <a:t>由程序启动，而不是根据用户请求启动</a:t>
            </a:r>
            <a:endParaRPr lang="zh-CN" altLang="en-US" sz="2400" dirty="0"/>
          </a:p>
          <a:p>
            <a:pPr lvl="1">
              <a:lnSpc>
                <a:spcPct val="90000"/>
              </a:lnSpc>
            </a:pPr>
            <a:r>
              <a:rPr lang="zh-CN" altLang="en-US" sz="2000" dirty="0"/>
              <a:t>向用户清楚地表明正在运行一个耗时的进程</a:t>
            </a:r>
            <a:endParaRPr lang="zh-CN" altLang="en-US" sz="2000" dirty="0"/>
          </a:p>
          <a:p>
            <a:pPr lvl="1">
              <a:lnSpc>
                <a:spcPct val="90000"/>
              </a:lnSpc>
            </a:pPr>
            <a:r>
              <a:rPr lang="zh-CN" altLang="en-US" sz="2000" dirty="0"/>
              <a:t>向用户清楚地表明一切正常</a:t>
            </a:r>
            <a:endParaRPr lang="zh-CN" altLang="en-US" sz="2000" dirty="0"/>
          </a:p>
          <a:p>
            <a:pPr lvl="1">
              <a:lnSpc>
                <a:spcPct val="90000"/>
              </a:lnSpc>
            </a:pPr>
            <a:r>
              <a:rPr lang="zh-CN" altLang="en-US" sz="2000" dirty="0"/>
              <a:t>向用户清楚地表明进程还需多长时间</a:t>
            </a:r>
            <a:endParaRPr lang="zh-CN" altLang="en-US" sz="2000" dirty="0"/>
          </a:p>
          <a:p>
            <a:pPr lvl="1">
              <a:lnSpc>
                <a:spcPct val="90000"/>
              </a:lnSpc>
            </a:pPr>
            <a:r>
              <a:rPr lang="zh-CN" altLang="en-US" sz="2000" dirty="0"/>
              <a:t>向用户提供一种取消操作和恢复程序控制的方式</a:t>
            </a:r>
            <a:endParaRPr lang="zh-CN" altLang="en-US" sz="2000" dirty="0"/>
          </a:p>
          <a:p>
            <a:pPr>
              <a:lnSpc>
                <a:spcPct val="90000"/>
              </a:lnSpc>
            </a:pPr>
            <a:r>
              <a:rPr lang="zh-CN" altLang="en-US" sz="2400" dirty="0"/>
              <a:t>进度表应表明相对整个过程所耗费</a:t>
            </a:r>
            <a:r>
              <a:rPr lang="zh-CN" altLang="en-US" sz="2400" dirty="0">
                <a:solidFill>
                  <a:srgbClr val="FF0000"/>
                </a:solidFill>
              </a:rPr>
              <a:t>时间</a:t>
            </a:r>
            <a:r>
              <a:rPr lang="zh-CN" altLang="en-US" sz="2400" dirty="0"/>
              <a:t>的进度，而不是相对整个过程</a:t>
            </a:r>
            <a:r>
              <a:rPr lang="zh-CN" altLang="en-US" sz="2400" dirty="0">
                <a:solidFill>
                  <a:srgbClr val="FF0000"/>
                </a:solidFill>
              </a:rPr>
              <a:t>规模</a:t>
            </a:r>
            <a:r>
              <a:rPr lang="zh-CN" altLang="en-US" sz="2400" dirty="0"/>
              <a:t>的进度</a:t>
            </a:r>
            <a:endParaRPr lang="zh-CN" altLang="en-US" sz="2400" dirty="0"/>
          </a:p>
        </p:txBody>
      </p:sp>
      <p:pic>
        <p:nvPicPr>
          <p:cNvPr id="18436" name="Picture 4"/>
          <p:cNvPicPr>
            <a:picLocks noChangeAspect="1"/>
          </p:cNvPicPr>
          <p:nvPr/>
        </p:nvPicPr>
        <p:blipFill>
          <a:blip r:embed="rId1"/>
          <a:stretch>
            <a:fillRect/>
          </a:stretch>
        </p:blipFill>
        <p:spPr>
          <a:xfrm>
            <a:off x="2124075" y="4005263"/>
            <a:ext cx="4681538" cy="1989137"/>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Rectangle 2"/>
          <p:cNvSpPr>
            <a:spLocks noGrp="1"/>
          </p:cNvSpPr>
          <p:nvPr>
            <p:ph type="title"/>
          </p:nvPr>
        </p:nvSpPr>
        <p:spPr/>
        <p:txBody>
          <a:bodyPr vert="horz" wrap="square" lIns="91440" tIns="45720" rIns="91440" bIns="45720" anchor="b" anchorCtr="0"/>
          <a:p>
            <a:endParaRPr lang="zh-CN" altLang="zh-CN" dirty="0"/>
          </a:p>
        </p:txBody>
      </p:sp>
      <p:sp>
        <p:nvSpPr>
          <p:cNvPr id="19459" name="Rectangle 3"/>
          <p:cNvSpPr>
            <a:spLocks noGrp="1"/>
          </p:cNvSpPr>
          <p:nvPr>
            <p:ph idx="1"/>
          </p:nvPr>
        </p:nvSpPr>
        <p:spPr/>
        <p:txBody>
          <a:bodyPr vert="horz" wrap="square" lIns="91440" tIns="45720" rIns="91440" bIns="45720" anchor="t" anchorCtr="0"/>
          <a:p>
            <a:r>
              <a:rPr lang="zh-CN" altLang="en-US" dirty="0"/>
              <a:t>对话框是一个单独的房间</a:t>
            </a:r>
            <a:endParaRPr lang="zh-CN" altLang="en-US" dirty="0"/>
          </a:p>
          <a:p>
            <a:r>
              <a:rPr lang="en-US" altLang="zh-CN" dirty="0"/>
              <a:t>Mozilla Firefox</a:t>
            </a:r>
            <a:r>
              <a:rPr lang="zh-CN" altLang="en-US" dirty="0"/>
              <a:t>和微软</a:t>
            </a:r>
            <a:r>
              <a:rPr lang="en-US" altLang="zh-CN" dirty="0"/>
              <a:t>IE</a:t>
            </a:r>
            <a:r>
              <a:rPr lang="zh-CN" altLang="en-US" dirty="0"/>
              <a:t>的网页浏览器</a:t>
            </a:r>
            <a:endParaRPr lang="zh-CN" altLang="en-US" dirty="0"/>
          </a:p>
          <a:p>
            <a:pPr lvl="1"/>
            <a:r>
              <a:rPr lang="zh-CN" altLang="en-US" dirty="0"/>
              <a:t>加载网页是内在操作</a:t>
            </a:r>
            <a:endParaRPr lang="zh-CN" altLang="en-US" dirty="0"/>
          </a:p>
          <a:p>
            <a:pPr lvl="1"/>
            <a:r>
              <a:rPr lang="zh-CN" altLang="en-US" dirty="0"/>
              <a:t>进度条被安放在其下方的状态栏中</a:t>
            </a:r>
            <a:endParaRPr lang="zh-CN" altLang="en-US" dirty="0"/>
          </a:p>
        </p:txBody>
      </p:sp>
      <p:pic>
        <p:nvPicPr>
          <p:cNvPr id="19460" name="Picture 4"/>
          <p:cNvPicPr>
            <a:picLocks noChangeAspect="1"/>
          </p:cNvPicPr>
          <p:nvPr/>
        </p:nvPicPr>
        <p:blipFill>
          <a:blip r:embed="rId1"/>
          <a:stretch>
            <a:fillRect/>
          </a:stretch>
        </p:blipFill>
        <p:spPr>
          <a:xfrm>
            <a:off x="1331913" y="3644900"/>
            <a:ext cx="6481762" cy="2119313"/>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Rectangle 2"/>
          <p:cNvSpPr>
            <a:spLocks noGrp="1"/>
          </p:cNvSpPr>
          <p:nvPr>
            <p:ph type="title"/>
          </p:nvPr>
        </p:nvSpPr>
        <p:spPr/>
        <p:txBody>
          <a:bodyPr vert="horz" wrap="square" lIns="91440" tIns="45720" rIns="91440" bIns="45720" anchor="b" anchorCtr="0"/>
          <a:p>
            <a:r>
              <a:rPr lang="zh-CN" altLang="en-US" dirty="0"/>
              <a:t>公告对话框</a:t>
            </a:r>
            <a:endParaRPr lang="zh-CN" altLang="en-US" dirty="0"/>
          </a:p>
        </p:txBody>
      </p:sp>
      <p:sp>
        <p:nvSpPr>
          <p:cNvPr id="20483" name="Rectangle 3"/>
          <p:cNvSpPr>
            <a:spLocks noGrp="1"/>
          </p:cNvSpPr>
          <p:nvPr>
            <p:ph idx="1"/>
          </p:nvPr>
        </p:nvSpPr>
        <p:spPr/>
        <p:txBody>
          <a:bodyPr vert="horz" wrap="square" lIns="91440" tIns="45720" rIns="91440" bIns="45720" anchor="t" anchorCtr="0"/>
          <a:p>
            <a:r>
              <a:rPr lang="en-US" altLang="zh-CN" sz="2400" dirty="0"/>
              <a:t>GUI</a:t>
            </a:r>
            <a:r>
              <a:rPr lang="zh-CN" altLang="en-US" sz="2400" dirty="0"/>
              <a:t>中滥用最多的元素</a:t>
            </a:r>
            <a:endParaRPr lang="zh-CN" altLang="en-US" sz="2400" dirty="0"/>
          </a:p>
          <a:p>
            <a:r>
              <a:rPr lang="zh-CN" altLang="en-US" sz="2400" dirty="0"/>
              <a:t>无须请求，由程序直接启动</a:t>
            </a:r>
            <a:endParaRPr lang="zh-CN" altLang="en-US" sz="2400" dirty="0"/>
          </a:p>
          <a:p>
            <a:r>
              <a:rPr lang="zh-CN" altLang="en-US" sz="2400" dirty="0"/>
              <a:t>阻塞型公告 </a:t>
            </a:r>
            <a:r>
              <a:rPr lang="en-US" altLang="zh-CN" sz="2400" dirty="0"/>
              <a:t>VS. </a:t>
            </a:r>
            <a:r>
              <a:rPr lang="zh-CN" altLang="en-US" sz="2400" dirty="0"/>
              <a:t>临时公告</a:t>
            </a:r>
            <a:endParaRPr lang="zh-CN" altLang="en-US" sz="2400" dirty="0"/>
          </a:p>
          <a:p>
            <a:pPr lvl="1"/>
            <a:r>
              <a:rPr lang="zh-CN" altLang="en-US" sz="2000" dirty="0"/>
              <a:t>错误、警告和确认消息都是阻塞型公告对话框</a:t>
            </a:r>
            <a:endParaRPr lang="zh-CN" altLang="en-US" sz="2000" dirty="0"/>
          </a:p>
          <a:p>
            <a:pPr lvl="2"/>
            <a:r>
              <a:rPr lang="zh-CN" altLang="en-US" sz="1800" dirty="0"/>
              <a:t>为程序服务，牺牲用户利益，应尽量避免</a:t>
            </a:r>
            <a:endParaRPr lang="zh-CN" altLang="en-US" sz="1800" dirty="0"/>
          </a:p>
          <a:p>
            <a:pPr lvl="1"/>
            <a:r>
              <a:rPr lang="zh-CN" altLang="en-US" sz="2000" dirty="0"/>
              <a:t>绝不要用临时对话框作为错误信息框或确认信息框！</a:t>
            </a:r>
            <a:endParaRPr lang="zh-CN" altLang="en-US" sz="2000" dirty="0"/>
          </a:p>
        </p:txBody>
      </p:sp>
      <p:pic>
        <p:nvPicPr>
          <p:cNvPr id="20484" name="Picture 4"/>
          <p:cNvPicPr>
            <a:picLocks noChangeAspect="1"/>
          </p:cNvPicPr>
          <p:nvPr/>
        </p:nvPicPr>
        <p:blipFill>
          <a:blip r:embed="rId1"/>
          <a:stretch>
            <a:fillRect/>
          </a:stretch>
        </p:blipFill>
        <p:spPr>
          <a:xfrm>
            <a:off x="2771775" y="4221163"/>
            <a:ext cx="3600450" cy="1322387"/>
          </a:xfrm>
          <a:prstGeom prst="rect">
            <a:avLst/>
          </a:prstGeom>
          <a:noFill/>
          <a:ln w="9525">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Rectangle 2"/>
          <p:cNvSpPr>
            <a:spLocks noGrp="1"/>
          </p:cNvSpPr>
          <p:nvPr>
            <p:ph type="title"/>
          </p:nvPr>
        </p:nvSpPr>
        <p:spPr/>
        <p:txBody>
          <a:bodyPr vert="horz" wrap="square" lIns="91440" tIns="45720" rIns="91440" bIns="45720" anchor="b" anchorCtr="0"/>
          <a:p>
            <a:endParaRPr lang="zh-CN" altLang="zh-CN" dirty="0"/>
          </a:p>
        </p:txBody>
      </p:sp>
      <p:sp>
        <p:nvSpPr>
          <p:cNvPr id="21507" name="Rectangle 3"/>
          <p:cNvSpPr>
            <a:spLocks noGrp="1"/>
          </p:cNvSpPr>
          <p:nvPr>
            <p:ph idx="1"/>
          </p:nvPr>
        </p:nvSpPr>
        <p:spPr>
          <a:xfrm>
            <a:off x="468313" y="2181225"/>
            <a:ext cx="8142287" cy="3695700"/>
          </a:xfrm>
        </p:spPr>
        <p:txBody>
          <a:bodyPr vert="horz" wrap="square" lIns="91440" tIns="45720" rIns="91440" bIns="45720" anchor="t" anchorCtr="0"/>
          <a:p>
            <a:r>
              <a:rPr lang="zh-CN" altLang="en-US" dirty="0"/>
              <a:t>特殊的对话框：错误、警告和确认</a:t>
            </a:r>
            <a:endParaRPr lang="zh-CN" altLang="en-US" dirty="0"/>
          </a:p>
          <a:p>
            <a:pPr lvl="1"/>
            <a:r>
              <a:rPr lang="zh-CN" altLang="en-US" dirty="0"/>
              <a:t>为什么要消除以及如何消除</a:t>
            </a: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Rectangle 2"/>
          <p:cNvSpPr>
            <a:spLocks noGrp="1"/>
          </p:cNvSpPr>
          <p:nvPr>
            <p:ph type="title"/>
          </p:nvPr>
        </p:nvSpPr>
        <p:spPr/>
        <p:txBody>
          <a:bodyPr vert="horz" wrap="square" lIns="91440" tIns="45720" rIns="91440" bIns="45720" anchor="b" anchorCtr="0"/>
          <a:p>
            <a:r>
              <a:rPr lang="zh-CN" altLang="en-US" dirty="0"/>
              <a:t>错误对话框</a:t>
            </a:r>
            <a:endParaRPr lang="zh-CN" altLang="en-US" dirty="0"/>
          </a:p>
        </p:txBody>
      </p:sp>
      <p:sp>
        <p:nvSpPr>
          <p:cNvPr id="22531" name="Rectangle 3"/>
          <p:cNvSpPr>
            <a:spLocks noGrp="1"/>
          </p:cNvSpPr>
          <p:nvPr>
            <p:ph idx="1"/>
          </p:nvPr>
        </p:nvSpPr>
        <p:spPr>
          <a:xfrm>
            <a:off x="611188" y="1557338"/>
            <a:ext cx="8137525" cy="4392612"/>
          </a:xfrm>
        </p:spPr>
        <p:txBody>
          <a:bodyPr vert="horz" wrap="square" lIns="91440" tIns="45720" rIns="91440" bIns="45720" anchor="t" anchorCtr="0"/>
          <a:p>
            <a:r>
              <a:rPr lang="zh-CN" altLang="en-US" sz="2400" dirty="0"/>
              <a:t>用户希望避免错误造成的结果，而不是错误消息</a:t>
            </a:r>
            <a:endParaRPr lang="zh-CN" altLang="en-US" sz="2400" dirty="0"/>
          </a:p>
          <a:p>
            <a:r>
              <a:rPr lang="zh-CN" altLang="en-US" sz="2400" dirty="0"/>
              <a:t>错误消息存在的问题</a:t>
            </a:r>
            <a:endParaRPr lang="zh-CN" altLang="en-US" sz="2400" dirty="0"/>
          </a:p>
          <a:p>
            <a:pPr lvl="1"/>
            <a:r>
              <a:rPr lang="zh-CN" altLang="en-US" sz="2000" dirty="0"/>
              <a:t>“用户经常因为产品设计中的错误而自责”</a:t>
            </a:r>
            <a:r>
              <a:rPr lang="en-US" altLang="zh-CN" sz="2000" dirty="0"/>
              <a:t>—Donald Norman</a:t>
            </a:r>
            <a:endParaRPr lang="en-US" altLang="zh-CN" sz="2000" dirty="0"/>
          </a:p>
          <a:p>
            <a:pPr lvl="1"/>
            <a:r>
              <a:rPr lang="zh-CN" altLang="en-US" sz="2000" dirty="0"/>
              <a:t>设计者和程序员角度</a:t>
            </a:r>
            <a:endParaRPr lang="zh-CN" altLang="en-US" sz="2000" dirty="0"/>
          </a:p>
          <a:p>
            <a:pPr lvl="2"/>
            <a:r>
              <a:rPr lang="zh-CN" altLang="en-US" sz="1800" dirty="0"/>
              <a:t>当人犯错时喜欢别人告诉他们</a:t>
            </a:r>
            <a:endParaRPr lang="zh-CN" altLang="en-US" sz="1800" dirty="0"/>
          </a:p>
          <a:p>
            <a:pPr lvl="2"/>
            <a:r>
              <a:rPr lang="zh-CN" altLang="en-US" sz="1800" dirty="0"/>
              <a:t>错误消息框在提醒用户一些严重的问题</a:t>
            </a:r>
            <a:endParaRPr lang="zh-CN" altLang="en-US" sz="1800" dirty="0"/>
          </a:p>
          <a:p>
            <a:pPr lvl="1"/>
            <a:r>
              <a:rPr lang="zh-CN" altLang="en-US" sz="2000" dirty="0"/>
              <a:t>用户角度</a:t>
            </a:r>
            <a:endParaRPr lang="zh-CN" altLang="en-US" sz="2000" dirty="0"/>
          </a:p>
          <a:p>
            <a:pPr lvl="2"/>
            <a:r>
              <a:rPr lang="zh-CN" altLang="en-US" sz="1800" dirty="0"/>
              <a:t>愚蠢地停止了程序进度</a:t>
            </a:r>
            <a:endParaRPr lang="zh-CN" altLang="en-US" sz="1800" dirty="0"/>
          </a:p>
          <a:p>
            <a:pPr lvl="2"/>
            <a:r>
              <a:rPr lang="zh-CN" altLang="en-US" sz="1800" dirty="0"/>
              <a:t>责备自己之前，先责备发出消息的一方</a:t>
            </a:r>
            <a:endParaRPr lang="zh-CN" altLang="en-US" sz="1800" dirty="0"/>
          </a:p>
          <a:p>
            <a:pPr lvl="1"/>
            <a:r>
              <a:rPr lang="zh-CN" altLang="en-US" sz="2000" dirty="0"/>
              <a:t>错误消息不起作用！</a:t>
            </a:r>
            <a:endParaRPr lang="zh-CN" altLang="en-US" sz="20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Rectangle 2"/>
          <p:cNvSpPr>
            <a:spLocks noGrp="1"/>
          </p:cNvSpPr>
          <p:nvPr>
            <p:ph type="title"/>
          </p:nvPr>
        </p:nvSpPr>
        <p:spPr/>
        <p:txBody>
          <a:bodyPr vert="horz" wrap="square" lIns="91440" tIns="45720" rIns="91440" bIns="45720" anchor="b" anchorCtr="0"/>
          <a:p>
            <a:r>
              <a:rPr lang="zh-CN" altLang="en-US" dirty="0"/>
              <a:t>消除错误消息</a:t>
            </a:r>
            <a:endParaRPr lang="zh-CN" altLang="en-US" dirty="0"/>
          </a:p>
        </p:txBody>
      </p:sp>
      <p:sp>
        <p:nvSpPr>
          <p:cNvPr id="23555" name="Rectangle 3"/>
          <p:cNvSpPr>
            <a:spLocks noGrp="1"/>
          </p:cNvSpPr>
          <p:nvPr>
            <p:ph idx="1"/>
          </p:nvPr>
        </p:nvSpPr>
        <p:spPr>
          <a:xfrm>
            <a:off x="611188" y="1412875"/>
            <a:ext cx="7993062" cy="4537075"/>
          </a:xfrm>
        </p:spPr>
        <p:txBody>
          <a:bodyPr vert="horz" wrap="square" lIns="91440" tIns="45720" rIns="91440" bIns="45720" anchor="t" anchorCtr="0"/>
          <a:p>
            <a:pPr>
              <a:lnSpc>
                <a:spcPct val="90000"/>
              </a:lnSpc>
            </a:pPr>
            <a:r>
              <a:rPr lang="zh-CN" altLang="en-US" sz="2400" dirty="0"/>
              <a:t>用更健壮的软件取代错误消息</a:t>
            </a:r>
            <a:endParaRPr lang="zh-CN" altLang="en-US" sz="2400" dirty="0"/>
          </a:p>
          <a:p>
            <a:pPr lvl="1">
              <a:lnSpc>
                <a:spcPct val="90000"/>
              </a:lnSpc>
            </a:pPr>
            <a:r>
              <a:rPr lang="zh-CN" altLang="en-US" sz="2000" dirty="0"/>
              <a:t>消除用户犯错误的可能性</a:t>
            </a:r>
            <a:endParaRPr lang="zh-CN" altLang="en-US" sz="2000" dirty="0"/>
          </a:p>
          <a:p>
            <a:pPr lvl="1">
              <a:lnSpc>
                <a:spcPct val="90000"/>
              </a:lnSpc>
            </a:pPr>
            <a:r>
              <a:rPr lang="zh-CN" altLang="en-US" sz="2000" dirty="0"/>
              <a:t>为所有的数据输入使用有界控件</a:t>
            </a:r>
            <a:endParaRPr lang="zh-CN" altLang="en-US" sz="2000" dirty="0"/>
          </a:p>
          <a:p>
            <a:pPr lvl="1">
              <a:lnSpc>
                <a:spcPct val="90000"/>
              </a:lnSpc>
            </a:pPr>
            <a:endParaRPr lang="zh-CN" altLang="en-US" sz="900" dirty="0"/>
          </a:p>
          <a:p>
            <a:pPr lvl="1">
              <a:lnSpc>
                <a:spcPct val="90000"/>
              </a:lnSpc>
            </a:pPr>
            <a:endParaRPr lang="zh-CN" altLang="en-US" sz="900" dirty="0"/>
          </a:p>
          <a:p>
            <a:pPr>
              <a:lnSpc>
                <a:spcPct val="90000"/>
              </a:lnSpc>
            </a:pPr>
            <a:r>
              <a:rPr lang="zh-CN" altLang="en-US" sz="2400" dirty="0"/>
              <a:t>最后一招：改进错误消息框</a:t>
            </a:r>
            <a:endParaRPr lang="zh-CN" altLang="en-US" sz="2400" dirty="0"/>
          </a:p>
          <a:p>
            <a:pPr lvl="1">
              <a:lnSpc>
                <a:spcPct val="90000"/>
              </a:lnSpc>
            </a:pPr>
            <a:r>
              <a:rPr lang="zh-CN" altLang="en-US" sz="2000" dirty="0"/>
              <a:t>保证始终有礼貌、具有启发性、还要助人为乐</a:t>
            </a:r>
            <a:endParaRPr lang="zh-CN" altLang="en-US" sz="2000" dirty="0"/>
          </a:p>
          <a:p>
            <a:pPr lvl="1">
              <a:lnSpc>
                <a:spcPct val="90000"/>
              </a:lnSpc>
            </a:pPr>
            <a:r>
              <a:rPr lang="zh-CN" altLang="en-US" sz="2000" dirty="0"/>
              <a:t>澄清问题的范围</a:t>
            </a:r>
            <a:endParaRPr lang="zh-CN" altLang="en-US" sz="2000" dirty="0"/>
          </a:p>
          <a:p>
            <a:pPr lvl="1">
              <a:lnSpc>
                <a:spcPct val="90000"/>
              </a:lnSpc>
            </a:pPr>
            <a:r>
              <a:rPr lang="zh-CN" altLang="en-US" sz="2000" dirty="0"/>
              <a:t>可选择的方法</a:t>
            </a:r>
            <a:endParaRPr lang="zh-CN" altLang="en-US" sz="2000" dirty="0"/>
          </a:p>
          <a:p>
            <a:pPr lvl="1">
              <a:lnSpc>
                <a:spcPct val="90000"/>
              </a:lnSpc>
            </a:pPr>
            <a:r>
              <a:rPr lang="zh-CN" altLang="en-US" sz="2000" dirty="0"/>
              <a:t>默认情况程序会做什么</a:t>
            </a:r>
            <a:endParaRPr lang="zh-CN" altLang="en-US" sz="2000" dirty="0"/>
          </a:p>
          <a:p>
            <a:pPr lvl="1">
              <a:lnSpc>
                <a:spcPct val="90000"/>
              </a:lnSpc>
            </a:pPr>
            <a:r>
              <a:rPr lang="zh-CN" altLang="en-US" sz="2000" dirty="0"/>
              <a:t>丢失了哪些信息</a:t>
            </a:r>
            <a:endParaRPr lang="zh-CN" altLang="en-US" sz="20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Rectangle 2"/>
          <p:cNvSpPr>
            <a:spLocks noGrp="1"/>
          </p:cNvSpPr>
          <p:nvPr>
            <p:ph type="title"/>
          </p:nvPr>
        </p:nvSpPr>
        <p:spPr/>
        <p:txBody>
          <a:bodyPr vert="horz" wrap="square" lIns="91440" tIns="45720" rIns="91440" bIns="45720" anchor="b" anchorCtr="0"/>
          <a:p>
            <a:r>
              <a:rPr lang="zh-CN" altLang="en-US" dirty="0"/>
              <a:t>警告对话框</a:t>
            </a:r>
            <a:endParaRPr lang="zh-CN" altLang="en-US" dirty="0"/>
          </a:p>
        </p:txBody>
      </p:sp>
      <p:sp>
        <p:nvSpPr>
          <p:cNvPr id="24579" name="Rectangle 3"/>
          <p:cNvSpPr>
            <a:spLocks noGrp="1"/>
          </p:cNvSpPr>
          <p:nvPr>
            <p:ph idx="1"/>
          </p:nvPr>
        </p:nvSpPr>
        <p:spPr>
          <a:xfrm>
            <a:off x="468313" y="1484313"/>
            <a:ext cx="8142287" cy="2857500"/>
          </a:xfrm>
        </p:spPr>
        <p:txBody>
          <a:bodyPr vert="horz" wrap="square" lIns="91440" tIns="45720" rIns="91440" bIns="45720" anchor="t" anchorCtr="0"/>
          <a:p>
            <a:pPr>
              <a:lnSpc>
                <a:spcPct val="80000"/>
              </a:lnSpc>
            </a:pPr>
            <a:r>
              <a:rPr lang="zh-CN" altLang="en-US" sz="2400" dirty="0"/>
              <a:t>通知用户程序的行为，“确认”操作赋予用户忽略该行为的权利</a:t>
            </a:r>
            <a:endParaRPr lang="zh-CN" altLang="en-US" sz="2400" dirty="0"/>
          </a:p>
          <a:p>
            <a:pPr lvl="1">
              <a:lnSpc>
                <a:spcPct val="80000"/>
              </a:lnSpc>
            </a:pPr>
            <a:r>
              <a:rPr lang="zh-CN" altLang="en-US" sz="2000" dirty="0"/>
              <a:t>停止了进度</a:t>
            </a:r>
            <a:endParaRPr lang="zh-CN" altLang="en-US" sz="2000" dirty="0"/>
          </a:p>
          <a:p>
            <a:pPr>
              <a:lnSpc>
                <a:spcPct val="80000"/>
              </a:lnSpc>
            </a:pPr>
            <a:r>
              <a:rPr lang="zh-CN" altLang="en-US" sz="2400" dirty="0"/>
              <a:t>举例</a:t>
            </a:r>
            <a:endParaRPr lang="zh-CN" altLang="en-US" sz="2400" dirty="0"/>
          </a:p>
          <a:p>
            <a:pPr lvl="1">
              <a:lnSpc>
                <a:spcPct val="80000"/>
              </a:lnSpc>
            </a:pPr>
            <a:r>
              <a:rPr lang="zh-CN" altLang="en-US" sz="2000" dirty="0"/>
              <a:t>为什么不把提示信息放在主查找对话框中？</a:t>
            </a:r>
            <a:endParaRPr lang="zh-CN" altLang="en-US" sz="2000" dirty="0"/>
          </a:p>
          <a:p>
            <a:pPr lvl="1">
              <a:lnSpc>
                <a:spcPct val="80000"/>
              </a:lnSpc>
            </a:pPr>
            <a:r>
              <a:rPr lang="zh-CN" altLang="en-US" sz="2000" dirty="0"/>
              <a:t>出现一个注定要关闭的对话框有必要吗？</a:t>
            </a:r>
            <a:endParaRPr lang="zh-CN" altLang="en-US" sz="2000" dirty="0"/>
          </a:p>
          <a:p>
            <a:pPr marL="0" indent="0">
              <a:lnSpc>
                <a:spcPct val="80000"/>
              </a:lnSpc>
              <a:buNone/>
            </a:pPr>
            <a:endParaRPr lang="en-US" altLang="zh-CN" sz="2400" dirty="0"/>
          </a:p>
        </p:txBody>
      </p:sp>
      <p:pic>
        <p:nvPicPr>
          <p:cNvPr id="24580" name="Picture 4"/>
          <p:cNvPicPr>
            <a:picLocks noChangeAspect="1"/>
          </p:cNvPicPr>
          <p:nvPr/>
        </p:nvPicPr>
        <p:blipFill>
          <a:blip r:embed="rId1"/>
          <a:stretch>
            <a:fillRect/>
          </a:stretch>
        </p:blipFill>
        <p:spPr>
          <a:xfrm>
            <a:off x="2195513" y="4005263"/>
            <a:ext cx="4959350" cy="1652587"/>
          </a:xfrm>
          <a:prstGeom prst="rect">
            <a:avLst/>
          </a:prstGeom>
          <a:noFill/>
          <a:ln w="9525">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Rectangle 2"/>
          <p:cNvSpPr>
            <a:spLocks noGrp="1"/>
          </p:cNvSpPr>
          <p:nvPr>
            <p:ph type="title"/>
          </p:nvPr>
        </p:nvSpPr>
        <p:spPr>
          <a:xfrm>
            <a:off x="684213" y="260350"/>
            <a:ext cx="7793037" cy="865188"/>
          </a:xfrm>
        </p:spPr>
        <p:txBody>
          <a:bodyPr vert="horz" wrap="square" lIns="91440" tIns="45720" rIns="91440" bIns="45720" anchor="b" anchorCtr="0"/>
          <a:p>
            <a:r>
              <a:rPr lang="zh-CN" altLang="en-US" dirty="0"/>
              <a:t>确认对话框</a:t>
            </a:r>
            <a:endParaRPr lang="zh-CN" altLang="en-US" dirty="0"/>
          </a:p>
        </p:txBody>
      </p:sp>
      <p:sp>
        <p:nvSpPr>
          <p:cNvPr id="25603" name="Rectangle 3"/>
          <p:cNvSpPr>
            <a:spLocks noGrp="1"/>
          </p:cNvSpPr>
          <p:nvPr>
            <p:ph idx="1"/>
          </p:nvPr>
        </p:nvSpPr>
        <p:spPr>
          <a:xfrm>
            <a:off x="539115" y="1268730"/>
            <a:ext cx="5718175" cy="3023870"/>
          </a:xfrm>
        </p:spPr>
        <p:txBody>
          <a:bodyPr vert="horz" wrap="square" lIns="91440" tIns="45720" rIns="91440" bIns="45720" anchor="t" anchorCtr="0"/>
          <a:p>
            <a:r>
              <a:rPr lang="zh-CN" altLang="en-US" sz="2400" dirty="0"/>
              <a:t>程序对自己的行为不自信，用对话框来征求许可</a:t>
            </a:r>
            <a:endParaRPr lang="zh-CN" altLang="en-US" sz="2400" dirty="0"/>
          </a:p>
          <a:p>
            <a:r>
              <a:rPr lang="zh-CN" altLang="en-US" sz="2400" dirty="0"/>
              <a:t>总是来自程序，而不是用户</a:t>
            </a:r>
            <a:endParaRPr lang="zh-CN" altLang="en-US" sz="2400" dirty="0"/>
          </a:p>
          <a:p>
            <a:pPr lvl="1"/>
            <a:r>
              <a:rPr lang="zh-CN" altLang="en-US" sz="2000" dirty="0"/>
              <a:t>把责任推卸给用户</a:t>
            </a:r>
            <a:endParaRPr lang="zh-CN" altLang="en-US" sz="2000" dirty="0"/>
          </a:p>
          <a:p>
            <a:r>
              <a:rPr lang="zh-CN" altLang="en-US" sz="2400" dirty="0"/>
              <a:t>对话框在喊“狼来了”</a:t>
            </a:r>
            <a:endParaRPr lang="zh-CN" altLang="en-US" sz="2400" dirty="0"/>
          </a:p>
          <a:p>
            <a:pPr lvl="1"/>
            <a:r>
              <a:rPr lang="zh-CN" altLang="en-US" sz="2000" dirty="0"/>
              <a:t>常规地方提供确认对话框，可使用户忽略真正的意外</a:t>
            </a:r>
            <a:endParaRPr lang="zh-CN" altLang="en-US" sz="2000" dirty="0"/>
          </a:p>
        </p:txBody>
      </p:sp>
      <p:pic>
        <p:nvPicPr>
          <p:cNvPr id="25604" name="Picture 4"/>
          <p:cNvPicPr>
            <a:picLocks noChangeAspect="1"/>
          </p:cNvPicPr>
          <p:nvPr/>
        </p:nvPicPr>
        <p:blipFill>
          <a:blip r:embed="rId1"/>
          <a:stretch>
            <a:fillRect/>
          </a:stretch>
        </p:blipFill>
        <p:spPr>
          <a:xfrm>
            <a:off x="971550" y="4220845"/>
            <a:ext cx="4575175" cy="1777365"/>
          </a:xfrm>
          <a:prstGeom prst="rect">
            <a:avLst/>
          </a:prstGeom>
          <a:noFill/>
          <a:ln w="9525">
            <a:noFill/>
          </a:ln>
        </p:spPr>
      </p:pic>
      <p:pic>
        <p:nvPicPr>
          <p:cNvPr id="2" name="图片 1"/>
          <p:cNvPicPr>
            <a:picLocks noChangeAspect="1"/>
          </p:cNvPicPr>
          <p:nvPr/>
        </p:nvPicPr>
        <p:blipFill>
          <a:blip r:embed="rId2"/>
          <a:srcRect t="4444"/>
          <a:stretch>
            <a:fillRect/>
          </a:stretch>
        </p:blipFill>
        <p:spPr>
          <a:xfrm>
            <a:off x="6443980" y="1196975"/>
            <a:ext cx="2538095" cy="525526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Rectangle 2"/>
          <p:cNvSpPr>
            <a:spLocks noGrp="1"/>
          </p:cNvSpPr>
          <p:nvPr>
            <p:ph type="title"/>
          </p:nvPr>
        </p:nvSpPr>
        <p:spPr/>
        <p:txBody>
          <a:bodyPr vert="horz" wrap="square" lIns="91440" tIns="45720" rIns="91440" bIns="45720" anchor="b" anchorCtr="0"/>
          <a:p>
            <a:r>
              <a:rPr lang="zh-CN" altLang="en-US" dirty="0"/>
              <a:t>消除确认对话框</a:t>
            </a:r>
            <a:endParaRPr lang="zh-CN" altLang="en-US" dirty="0"/>
          </a:p>
        </p:txBody>
      </p:sp>
      <p:sp>
        <p:nvSpPr>
          <p:cNvPr id="26627" name="Rectangle 3"/>
          <p:cNvSpPr>
            <a:spLocks noGrp="1"/>
          </p:cNvSpPr>
          <p:nvPr>
            <p:ph idx="1"/>
          </p:nvPr>
        </p:nvSpPr>
        <p:spPr/>
        <p:txBody>
          <a:bodyPr vert="horz" wrap="square" lIns="91440" tIns="45720" rIns="91440" bIns="45720" anchor="t" anchorCtr="0"/>
          <a:p>
            <a:r>
              <a:rPr lang="zh-CN" altLang="en-US" sz="2400" dirty="0"/>
              <a:t>原则</a:t>
            </a:r>
            <a:r>
              <a:rPr lang="en-US" altLang="zh-CN" sz="2400" dirty="0"/>
              <a:t>1</a:t>
            </a:r>
            <a:r>
              <a:rPr lang="zh-CN" altLang="en-US" sz="2400" dirty="0"/>
              <a:t>：做，不要问</a:t>
            </a:r>
            <a:endParaRPr lang="zh-CN" altLang="en-US" sz="2400" dirty="0"/>
          </a:p>
          <a:p>
            <a:pPr lvl="1"/>
            <a:r>
              <a:rPr lang="zh-CN" altLang="en-US" sz="2000" dirty="0"/>
              <a:t>设计软件时，勇往直前给它确信的力量</a:t>
            </a:r>
            <a:endParaRPr lang="zh-CN" altLang="en-US" sz="2000" dirty="0"/>
          </a:p>
          <a:p>
            <a:pPr lvl="1"/>
            <a:endParaRPr lang="zh-CN" altLang="en-US" sz="2000" dirty="0"/>
          </a:p>
          <a:p>
            <a:r>
              <a:rPr lang="zh-CN" altLang="en-US" sz="2400" dirty="0"/>
              <a:t>原则</a:t>
            </a:r>
            <a:r>
              <a:rPr lang="en-US" altLang="zh-CN" sz="2400" dirty="0"/>
              <a:t>2</a:t>
            </a:r>
            <a:r>
              <a:rPr lang="zh-CN" altLang="en-US" sz="2400" dirty="0"/>
              <a:t>：让所有操作都可以撤销</a:t>
            </a:r>
            <a:endParaRPr lang="zh-CN" altLang="en-US" sz="2400" dirty="0"/>
          </a:p>
          <a:p>
            <a:pPr lvl="1"/>
            <a:r>
              <a:rPr lang="zh-CN" altLang="en-US" sz="2000" dirty="0"/>
              <a:t>删除或覆盖文件时可将文件移动到暂时目录，待一段时间或物理删除后再删除</a:t>
            </a:r>
            <a:endParaRPr lang="zh-CN" altLang="en-US" sz="2000" dirty="0"/>
          </a:p>
          <a:p>
            <a:pPr lvl="1"/>
            <a:endParaRPr lang="zh-CN" altLang="en-US" sz="2000" dirty="0"/>
          </a:p>
          <a:p>
            <a:r>
              <a:rPr lang="zh-CN" altLang="en-US" sz="2400" dirty="0"/>
              <a:t>原则</a:t>
            </a:r>
            <a:r>
              <a:rPr lang="en-US" altLang="zh-CN" sz="2400" dirty="0"/>
              <a:t>3</a:t>
            </a:r>
            <a:r>
              <a:rPr lang="zh-CN" altLang="en-US" sz="2400" dirty="0"/>
              <a:t>：提供非模态反馈帮助用户避免犯错误</a:t>
            </a:r>
            <a:endParaRPr lang="zh-CN" altLang="en-US" sz="2400" dirty="0"/>
          </a:p>
          <a:p>
            <a:pPr lvl="1"/>
            <a:r>
              <a:rPr lang="zh-CN" altLang="en-US" sz="2000" dirty="0"/>
              <a:t>如文档页面应显示真实可打印区域的向导，以避免打印文档超出可用的打印区域</a:t>
            </a:r>
            <a:endParaRPr lang="zh-CN" altLang="en-US" sz="2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4" name="页脚占位符 4"/>
          <p:cNvSpPr txBox="1">
            <a:spLocks noGrp="1"/>
          </p:cNvSpPr>
          <p:nvPr>
            <p:ph type="ftr" sz="quarter" idx="11"/>
          </p:nvPr>
        </p:nvSpPr>
        <p:spPr>
          <a:xfrm>
            <a:off x="611188" y="6308725"/>
            <a:ext cx="7993062" cy="433388"/>
          </a:xfrm>
        </p:spPr>
        <p:txBody>
          <a:bodyPr/>
          <a:p>
            <a:pPr marL="0" indent="0" eaLnBrk="1" hangingPunct="1">
              <a:spcBef>
                <a:spcPct val="0"/>
              </a:spcBef>
              <a:buClrTx/>
              <a:buSzTx/>
              <a:buFontTx/>
              <a:buNone/>
            </a:pPr>
            <a:r>
              <a:rPr lang="zh-CN" altLang="en-US" sz="1400" dirty="0">
                <a:latin typeface="华文隶书" panose="02010800040101010101" pitchFamily="2" charset="-122"/>
                <a:ea typeface="华文隶书" panose="02010800040101010101" pitchFamily="2" charset="-122"/>
              </a:rPr>
              <a:t>南京大学软件学院                                         人机交互的软件工程方法                                         </a:t>
            </a:r>
            <a:endParaRPr lang="zh-CN" altLang="en-US" sz="1400" dirty="0">
              <a:latin typeface="华文隶书" panose="02010800040101010101" pitchFamily="2" charset="-122"/>
              <a:ea typeface="华文隶书" panose="02010800040101010101" pitchFamily="2" charset="-122"/>
            </a:endParaRPr>
          </a:p>
          <a:p>
            <a:pPr marL="0" indent="0" eaLnBrk="1" hangingPunct="1">
              <a:spcBef>
                <a:spcPct val="0"/>
              </a:spcBef>
              <a:buClrTx/>
              <a:buSzTx/>
              <a:buFontTx/>
              <a:buNone/>
            </a:pPr>
            <a:endParaRPr lang="en-US" altLang="zh-CN" sz="1400" dirty="0">
              <a:latin typeface="华文隶书" panose="02010800040101010101" pitchFamily="2" charset="-122"/>
              <a:ea typeface="华文隶书" panose="02010800040101010101" pitchFamily="2" charset="-122"/>
            </a:endParaRPr>
          </a:p>
        </p:txBody>
      </p:sp>
      <p:pic>
        <p:nvPicPr>
          <p:cNvPr id="3079" name="Picture 12"/>
          <p:cNvPicPr>
            <a:picLocks noChangeAspect="1"/>
          </p:cNvPicPr>
          <p:nvPr/>
        </p:nvPicPr>
        <p:blipFill>
          <a:blip r:embed="rId1"/>
          <a:stretch>
            <a:fillRect/>
          </a:stretch>
        </p:blipFill>
        <p:spPr>
          <a:xfrm>
            <a:off x="14288" y="6092825"/>
            <a:ext cx="9117012" cy="28575"/>
          </a:xfrm>
          <a:prstGeom prst="rect">
            <a:avLst/>
          </a:prstGeom>
          <a:noFill/>
          <a:ln w="9525">
            <a:noFill/>
          </a:ln>
        </p:spPr>
      </p:pic>
      <p:pic>
        <p:nvPicPr>
          <p:cNvPr id="3080" name="Picture 13"/>
          <p:cNvPicPr>
            <a:picLocks noChangeAspect="1"/>
          </p:cNvPicPr>
          <p:nvPr/>
        </p:nvPicPr>
        <p:blipFill>
          <a:blip r:embed="rId1"/>
          <a:stretch>
            <a:fillRect/>
          </a:stretch>
        </p:blipFill>
        <p:spPr>
          <a:xfrm>
            <a:off x="0" y="1268413"/>
            <a:ext cx="9117013" cy="28575"/>
          </a:xfrm>
          <a:prstGeom prst="rect">
            <a:avLst/>
          </a:prstGeom>
          <a:noFill/>
          <a:ln w="9525">
            <a:noFill/>
          </a:ln>
        </p:spPr>
      </p:pic>
      <p:sp>
        <p:nvSpPr>
          <p:cNvPr id="3082" name="Rectangle 18"/>
          <p:cNvSpPr/>
          <p:nvPr/>
        </p:nvSpPr>
        <p:spPr>
          <a:xfrm>
            <a:off x="179388" y="0"/>
            <a:ext cx="863600" cy="1052513"/>
          </a:xfrm>
          <a:prstGeom prst="rect">
            <a:avLst/>
          </a:prstGeom>
          <a:solidFill>
            <a:schemeClr val="bg1"/>
          </a:solidFill>
          <a:ln w="9525">
            <a:noFill/>
          </a:ln>
        </p:spPr>
        <p:txBody>
          <a:bodyPr wrap="none" anchor="ctr" anchorCtr="0"/>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endParaRPr lang="zh-CN" altLang="en-US" sz="1800" dirty="0">
              <a:latin typeface="Times New Roman" panose="02020603050405020304" pitchFamily="18" charset="0"/>
            </a:endParaRPr>
          </a:p>
        </p:txBody>
      </p:sp>
      <p:sp>
        <p:nvSpPr>
          <p:cNvPr id="3083" name="Rectangle 19"/>
          <p:cNvSpPr/>
          <p:nvPr/>
        </p:nvSpPr>
        <p:spPr>
          <a:xfrm>
            <a:off x="611188" y="6237288"/>
            <a:ext cx="8208962" cy="360362"/>
          </a:xfrm>
          <a:prstGeom prst="rect">
            <a:avLst/>
          </a:prstGeom>
          <a:solidFill>
            <a:schemeClr val="bg1"/>
          </a:solidFill>
          <a:ln w="9525">
            <a:noFill/>
          </a:ln>
        </p:spPr>
        <p:txBody>
          <a:bodyPr wrap="none" anchor="ctr" anchorCtr="0"/>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endParaRPr lang="zh-CN" altLang="en-US" sz="1800" dirty="0">
              <a:latin typeface="Times New Roman" panose="02020603050405020304" pitchFamily="18" charset="0"/>
            </a:endParaRPr>
          </a:p>
        </p:txBody>
      </p:sp>
      <p:sp>
        <p:nvSpPr>
          <p:cNvPr id="3084" name="Rectangle 20"/>
          <p:cNvSpPr/>
          <p:nvPr/>
        </p:nvSpPr>
        <p:spPr>
          <a:xfrm>
            <a:off x="0" y="1096963"/>
            <a:ext cx="9144000" cy="146050"/>
          </a:xfrm>
          <a:prstGeom prst="rect">
            <a:avLst/>
          </a:prstGeom>
          <a:solidFill>
            <a:schemeClr val="bg1"/>
          </a:solidFill>
          <a:ln w="9525">
            <a:noFill/>
          </a:ln>
        </p:spPr>
        <p:txBody>
          <a:bodyPr wrap="none" anchor="ctr" anchorCtr="0"/>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endParaRPr lang="zh-CN" altLang="en-US" sz="1800" dirty="0">
              <a:latin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238125" y="1616075"/>
            <a:ext cx="8667750" cy="4199890"/>
          </a:xfrm>
          <a:prstGeom prst="rect">
            <a:avLst/>
          </a:prstGeom>
        </p:spPr>
      </p:pic>
      <p:sp>
        <p:nvSpPr>
          <p:cNvPr id="4" name="文本框 3"/>
          <p:cNvSpPr txBox="1"/>
          <p:nvPr/>
        </p:nvSpPr>
        <p:spPr>
          <a:xfrm>
            <a:off x="2437765" y="653415"/>
            <a:ext cx="4566285" cy="583565"/>
          </a:xfrm>
          <a:prstGeom prst="rect">
            <a:avLst/>
          </a:prstGeom>
          <a:noFill/>
        </p:spPr>
        <p:txBody>
          <a:bodyPr wrap="square" rtlCol="0">
            <a:spAutoFit/>
          </a:bodyPr>
          <a:p>
            <a:r>
              <a:rPr lang="zh-CN" altLang="en-US" sz="3200" b="1"/>
              <a:t>可视化设计工具（</a:t>
            </a:r>
            <a:r>
              <a:rPr lang="en-US" altLang="zh-CN" sz="3200" b="1"/>
              <a:t>MFC</a:t>
            </a:r>
            <a:r>
              <a:rPr lang="zh-CN" altLang="en-US" sz="3200" b="1"/>
              <a:t>）</a:t>
            </a:r>
            <a:endParaRPr lang="zh-CN" altLang="en-US" sz="3200" b="1"/>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Rectangle 2"/>
          <p:cNvSpPr>
            <a:spLocks noGrp="1"/>
          </p:cNvSpPr>
          <p:nvPr>
            <p:ph type="title"/>
          </p:nvPr>
        </p:nvSpPr>
        <p:spPr/>
        <p:txBody>
          <a:bodyPr vert="horz" wrap="square" lIns="91440" tIns="45720" rIns="91440" bIns="45720" anchor="b" anchorCtr="0"/>
          <a:p>
            <a:r>
              <a:rPr lang="zh-CN" altLang="en-US" dirty="0"/>
              <a:t>管理对话框内容</a:t>
            </a:r>
            <a:endParaRPr lang="zh-CN" altLang="en-US" dirty="0"/>
          </a:p>
        </p:txBody>
      </p:sp>
      <p:sp>
        <p:nvSpPr>
          <p:cNvPr id="27651" name="Rectangle 3"/>
          <p:cNvSpPr>
            <a:spLocks noGrp="1"/>
          </p:cNvSpPr>
          <p:nvPr>
            <p:ph idx="1"/>
          </p:nvPr>
        </p:nvSpPr>
        <p:spPr>
          <a:xfrm>
            <a:off x="468313" y="1484313"/>
            <a:ext cx="4441825" cy="4392612"/>
          </a:xfrm>
        </p:spPr>
        <p:txBody>
          <a:bodyPr vert="horz" wrap="square" lIns="91440" tIns="45720" rIns="91440" bIns="45720" anchor="t" anchorCtr="0"/>
          <a:p>
            <a:r>
              <a:rPr lang="zh-CN" altLang="en-US" dirty="0"/>
              <a:t>标签对话框</a:t>
            </a:r>
            <a:endParaRPr lang="zh-CN" altLang="en-US" dirty="0"/>
          </a:p>
          <a:p>
            <a:pPr lvl="1"/>
            <a:r>
              <a:rPr lang="zh-CN" altLang="en-US" sz="2200" dirty="0"/>
              <a:t>取代充斥大量控件的大对话框</a:t>
            </a:r>
            <a:endParaRPr lang="zh-CN" altLang="en-US" sz="2200" dirty="0"/>
          </a:p>
          <a:p>
            <a:pPr lvl="1"/>
            <a:r>
              <a:rPr lang="zh-CN" altLang="en-US" sz="2200" dirty="0"/>
              <a:t>拥有更多控件不意味着用户会觉得界面易于使用或功能强大</a:t>
            </a:r>
            <a:endParaRPr lang="zh-CN" altLang="en-US" sz="2200" dirty="0"/>
          </a:p>
          <a:p>
            <a:pPr lvl="2"/>
            <a:r>
              <a:rPr lang="zh-CN" altLang="en-US" dirty="0"/>
              <a:t>不同窗格内容必须有放在一起的道理</a:t>
            </a:r>
            <a:endParaRPr lang="zh-CN" altLang="en-US" dirty="0"/>
          </a:p>
          <a:p>
            <a:pPr lvl="2"/>
            <a:r>
              <a:rPr lang="zh-CN" altLang="en-US" dirty="0"/>
              <a:t>窗格组织为某个专题上的深度或广度增加</a:t>
            </a:r>
            <a:endParaRPr lang="zh-CN" altLang="en-US" dirty="0"/>
          </a:p>
        </p:txBody>
      </p:sp>
      <p:pic>
        <p:nvPicPr>
          <p:cNvPr id="27652" name="Picture 4"/>
          <p:cNvPicPr>
            <a:picLocks noChangeAspect="1"/>
          </p:cNvPicPr>
          <p:nvPr/>
        </p:nvPicPr>
        <p:blipFill>
          <a:blip r:embed="rId1"/>
          <a:stretch>
            <a:fillRect/>
          </a:stretch>
        </p:blipFill>
        <p:spPr>
          <a:xfrm>
            <a:off x="5219700" y="1484313"/>
            <a:ext cx="3475038" cy="3917950"/>
          </a:xfrm>
          <a:prstGeom prst="rect">
            <a:avLst/>
          </a:prstGeom>
          <a:noFill/>
          <a:ln w="9525">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Rectangle 2"/>
          <p:cNvSpPr>
            <a:spLocks noGrp="1"/>
          </p:cNvSpPr>
          <p:nvPr>
            <p:ph type="title"/>
          </p:nvPr>
        </p:nvSpPr>
        <p:spPr/>
        <p:txBody>
          <a:bodyPr vert="horz" wrap="square" lIns="91440" tIns="45720" rIns="91440" bIns="45720" anchor="b" anchorCtr="0"/>
          <a:p>
            <a:endParaRPr lang="zh-CN" altLang="zh-CN" dirty="0"/>
          </a:p>
        </p:txBody>
      </p:sp>
      <p:sp>
        <p:nvSpPr>
          <p:cNvPr id="28675" name="Rectangle 3"/>
          <p:cNvSpPr>
            <a:spLocks noGrp="1"/>
          </p:cNvSpPr>
          <p:nvPr>
            <p:ph idx="1"/>
          </p:nvPr>
        </p:nvSpPr>
        <p:spPr/>
        <p:txBody>
          <a:bodyPr vert="horz" wrap="square" lIns="91440" tIns="45720" rIns="91440" bIns="45720" anchor="t" anchorCtr="0"/>
          <a:p>
            <a:r>
              <a:rPr lang="zh-CN" altLang="en-US" dirty="0"/>
              <a:t>标签对话框</a:t>
            </a:r>
            <a:endParaRPr lang="zh-CN" altLang="en-US" dirty="0"/>
          </a:p>
          <a:p>
            <a:pPr lvl="1"/>
            <a:r>
              <a:rPr lang="zh-CN" altLang="en-US" dirty="0"/>
              <a:t>成功的原因是其遵循了用户有关“事物存储”的心理模型，即单层分组</a:t>
            </a:r>
            <a:endParaRPr lang="zh-CN" altLang="en-US" dirty="0"/>
          </a:p>
          <a:p>
            <a:pPr lvl="2"/>
            <a:r>
              <a:rPr lang="zh-CN" altLang="en-US" dirty="0"/>
              <a:t>不同控件组成多个平行窗格，只有一个层次深度</a:t>
            </a:r>
            <a:endParaRPr lang="zh-CN" altLang="en-US" dirty="0"/>
          </a:p>
          <a:p>
            <a:r>
              <a:rPr lang="en-US" altLang="zh-CN" dirty="0"/>
              <a:t>PPT</a:t>
            </a:r>
            <a:r>
              <a:rPr lang="zh-CN" altLang="en-US" dirty="0"/>
              <a:t>的</a:t>
            </a:r>
            <a:r>
              <a:rPr lang="en-US" altLang="zh-CN" dirty="0"/>
              <a:t>Option</a:t>
            </a:r>
            <a:endParaRPr lang="en-US" altLang="zh-CN" dirty="0"/>
          </a:p>
          <a:p>
            <a:pPr lvl="1"/>
            <a:r>
              <a:rPr lang="zh-CN" altLang="en-US" dirty="0"/>
              <a:t>标签堆叠成两行</a:t>
            </a:r>
            <a:endParaRPr lang="zh-CN" altLang="en-US" dirty="0"/>
          </a:p>
          <a:p>
            <a:r>
              <a:rPr lang="zh-CN" altLang="en-US" dirty="0"/>
              <a:t>建议</a:t>
            </a:r>
            <a:endParaRPr lang="zh-CN" altLang="en-US" dirty="0"/>
          </a:p>
          <a:p>
            <a:pPr lvl="1"/>
            <a:r>
              <a:rPr lang="zh-CN" altLang="en-US" dirty="0"/>
              <a:t>不要堆叠标签</a:t>
            </a:r>
            <a:endParaRPr lang="zh-CN" altLang="en-US" dirty="0"/>
          </a:p>
        </p:txBody>
      </p:sp>
      <p:pic>
        <p:nvPicPr>
          <p:cNvPr id="28676" name="Picture 4"/>
          <p:cNvPicPr>
            <a:picLocks noChangeAspect="1"/>
          </p:cNvPicPr>
          <p:nvPr/>
        </p:nvPicPr>
        <p:blipFill>
          <a:blip r:embed="rId1"/>
          <a:stretch>
            <a:fillRect/>
          </a:stretch>
        </p:blipFill>
        <p:spPr>
          <a:xfrm>
            <a:off x="4211638" y="3357563"/>
            <a:ext cx="2043112" cy="2303462"/>
          </a:xfrm>
          <a:prstGeom prst="rect">
            <a:avLst/>
          </a:prstGeom>
          <a:noFill/>
          <a:ln w="9525">
            <a:noFill/>
          </a:ln>
        </p:spPr>
      </p:pic>
      <p:pic>
        <p:nvPicPr>
          <p:cNvPr id="28677" name="Picture 5"/>
          <p:cNvPicPr>
            <a:picLocks noChangeAspect="1"/>
          </p:cNvPicPr>
          <p:nvPr/>
        </p:nvPicPr>
        <p:blipFill>
          <a:blip r:embed="rId2"/>
          <a:stretch>
            <a:fillRect/>
          </a:stretch>
        </p:blipFill>
        <p:spPr>
          <a:xfrm>
            <a:off x="6443663" y="3357563"/>
            <a:ext cx="2058987" cy="2305050"/>
          </a:xfrm>
          <a:prstGeom prst="rect">
            <a:avLst/>
          </a:prstGeom>
          <a:noFill/>
          <a:ln w="9525">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Rectangle 2"/>
          <p:cNvSpPr>
            <a:spLocks noGrp="1"/>
          </p:cNvSpPr>
          <p:nvPr>
            <p:ph type="title"/>
          </p:nvPr>
        </p:nvSpPr>
        <p:spPr/>
        <p:txBody>
          <a:bodyPr vert="horz" wrap="square" lIns="91440" tIns="45720" rIns="91440" bIns="45720" anchor="b" anchorCtr="0"/>
          <a:p>
            <a:endParaRPr lang="zh-CN" altLang="zh-CN" dirty="0"/>
          </a:p>
        </p:txBody>
      </p:sp>
      <p:sp>
        <p:nvSpPr>
          <p:cNvPr id="29699" name="Rectangle 3"/>
          <p:cNvSpPr>
            <a:spLocks noGrp="1"/>
          </p:cNvSpPr>
          <p:nvPr>
            <p:ph idx="1"/>
          </p:nvPr>
        </p:nvSpPr>
        <p:spPr>
          <a:xfrm>
            <a:off x="468313" y="1484313"/>
            <a:ext cx="8142287" cy="4044950"/>
          </a:xfrm>
        </p:spPr>
        <p:txBody>
          <a:bodyPr vert="horz" wrap="square" lIns="91440" tIns="45720" rIns="91440" bIns="45720" anchor="t" anchorCtr="0"/>
          <a:p>
            <a:r>
              <a:rPr lang="zh-CN" altLang="en-US" dirty="0"/>
              <a:t>扩展对话框</a:t>
            </a:r>
            <a:endParaRPr lang="zh-CN" altLang="en-US" dirty="0"/>
          </a:p>
          <a:p>
            <a:pPr lvl="1"/>
            <a:r>
              <a:rPr lang="en-US" altLang="zh-CN" sz="2000" dirty="0"/>
              <a:t>1990</a:t>
            </a:r>
            <a:r>
              <a:rPr lang="zh-CN" altLang="en-US" sz="2000" dirty="0"/>
              <a:t>年左右盛行</a:t>
            </a:r>
            <a:endParaRPr lang="zh-CN" altLang="en-US" sz="2000" dirty="0"/>
          </a:p>
          <a:p>
            <a:pPr lvl="1"/>
            <a:r>
              <a:rPr lang="zh-CN" altLang="en-US" sz="2000" dirty="0"/>
              <a:t>新手用户不必面对复杂的工具，熟练用户也不必为寻找这些工具烦恼</a:t>
            </a:r>
            <a:endParaRPr lang="zh-CN" altLang="en-US" sz="2000" dirty="0"/>
          </a:p>
        </p:txBody>
      </p:sp>
      <p:pic>
        <p:nvPicPr>
          <p:cNvPr id="29700" name="Picture 4"/>
          <p:cNvPicPr>
            <a:picLocks noChangeAspect="1"/>
          </p:cNvPicPr>
          <p:nvPr/>
        </p:nvPicPr>
        <p:blipFill>
          <a:blip r:embed="rId1"/>
          <a:stretch>
            <a:fillRect/>
          </a:stretch>
        </p:blipFill>
        <p:spPr>
          <a:xfrm>
            <a:off x="5003800" y="3284538"/>
            <a:ext cx="3600450" cy="2363787"/>
          </a:xfrm>
          <a:prstGeom prst="rect">
            <a:avLst/>
          </a:prstGeom>
          <a:noFill/>
          <a:ln w="9525">
            <a:noFill/>
          </a:ln>
        </p:spPr>
      </p:pic>
      <p:pic>
        <p:nvPicPr>
          <p:cNvPr id="29701" name="Picture 5"/>
          <p:cNvPicPr>
            <a:picLocks noChangeAspect="1"/>
          </p:cNvPicPr>
          <p:nvPr/>
        </p:nvPicPr>
        <p:blipFill>
          <a:blip r:embed="rId2"/>
          <a:stretch>
            <a:fillRect/>
          </a:stretch>
        </p:blipFill>
        <p:spPr>
          <a:xfrm>
            <a:off x="4787900" y="1052513"/>
            <a:ext cx="3600450" cy="1295400"/>
          </a:xfrm>
          <a:prstGeom prst="rect">
            <a:avLst/>
          </a:prstGeom>
          <a:noFill/>
          <a:ln w="9525">
            <a:noFill/>
          </a:ln>
        </p:spPr>
      </p:pic>
      <p:sp>
        <p:nvSpPr>
          <p:cNvPr id="29702" name="Rectangle 6"/>
          <p:cNvSpPr/>
          <p:nvPr/>
        </p:nvSpPr>
        <p:spPr>
          <a:xfrm>
            <a:off x="539750" y="3429000"/>
            <a:ext cx="4176713" cy="1657350"/>
          </a:xfrm>
          <a:prstGeom prst="rect">
            <a:avLst/>
          </a:prstGeom>
          <a:noFill/>
          <a:ln w="9525">
            <a:noFill/>
          </a:ln>
        </p:spPr>
        <p:txBody>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447675" lvl="0" indent="-447675"/>
            <a:r>
              <a:rPr lang="zh-CN" altLang="en-US" dirty="0"/>
              <a:t>注意</a:t>
            </a:r>
            <a:endParaRPr lang="zh-CN" altLang="en-US" dirty="0"/>
          </a:p>
          <a:p>
            <a:pPr marL="889000" lvl="1" indent="-439420"/>
            <a:r>
              <a:rPr lang="zh-CN" altLang="en-US" sz="2000" dirty="0"/>
              <a:t>必须小心设计</a:t>
            </a:r>
            <a:endParaRPr lang="zh-CN" altLang="en-US" sz="2000" dirty="0"/>
          </a:p>
          <a:p>
            <a:pPr marL="889000" lvl="1" indent="-439420"/>
            <a:r>
              <a:rPr lang="zh-CN" altLang="en-US" sz="2000" dirty="0"/>
              <a:t>否则对初学者傲慢无礼，专家使用也有麻烦</a:t>
            </a:r>
            <a:endParaRPr lang="zh-CN" altLang="en-US" sz="2000" dirty="0"/>
          </a:p>
          <a:p>
            <a:pPr marL="889000" lvl="1" indent="-439420"/>
            <a:r>
              <a:rPr lang="zh-CN" altLang="en-US" sz="2000" dirty="0"/>
              <a:t>最好记住上次被调用时所处的使用状态</a:t>
            </a:r>
            <a:endParaRPr lang="zh-CN" altLang="en-US" sz="20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Rectangle 2"/>
          <p:cNvSpPr>
            <a:spLocks noGrp="1"/>
          </p:cNvSpPr>
          <p:nvPr>
            <p:ph type="title"/>
          </p:nvPr>
        </p:nvSpPr>
        <p:spPr/>
        <p:txBody>
          <a:bodyPr vert="horz" wrap="square" lIns="91440" tIns="45720" rIns="91440" bIns="45720" anchor="b" anchorCtr="0"/>
          <a:p>
            <a:r>
              <a:rPr lang="zh-CN" altLang="en-US" dirty="0"/>
              <a:t>对话框设计原则</a:t>
            </a:r>
            <a:endParaRPr lang="zh-CN" altLang="en-US" dirty="0"/>
          </a:p>
        </p:txBody>
      </p:sp>
      <p:sp>
        <p:nvSpPr>
          <p:cNvPr id="31747" name="Rectangle 3"/>
          <p:cNvSpPr>
            <a:spLocks noGrp="1"/>
          </p:cNvSpPr>
          <p:nvPr>
            <p:ph idx="1"/>
          </p:nvPr>
        </p:nvSpPr>
        <p:spPr>
          <a:xfrm>
            <a:off x="611188" y="1557338"/>
            <a:ext cx="8208962" cy="4608512"/>
          </a:xfrm>
        </p:spPr>
        <p:txBody>
          <a:bodyPr vert="horz" wrap="square" lIns="91440" tIns="45720" rIns="91440" bIns="45720" anchor="t" anchorCtr="0"/>
          <a:p>
            <a:pPr>
              <a:lnSpc>
                <a:spcPct val="90000"/>
              </a:lnSpc>
            </a:pPr>
            <a:r>
              <a:rPr lang="zh-CN" altLang="en-US" sz="2400" dirty="0"/>
              <a:t>把主要的交互操作放在主窗口中</a:t>
            </a:r>
            <a:endParaRPr lang="zh-CN" altLang="en-US" sz="2400" dirty="0"/>
          </a:p>
          <a:p>
            <a:pPr lvl="1">
              <a:lnSpc>
                <a:spcPct val="90000"/>
              </a:lnSpc>
            </a:pPr>
            <a:r>
              <a:rPr lang="zh-CN" altLang="en-US" sz="2000" dirty="0"/>
              <a:t>对话框适合主交互流之外的功能</a:t>
            </a:r>
            <a:endParaRPr lang="zh-CN" altLang="en-US" sz="2000" dirty="0"/>
          </a:p>
          <a:p>
            <a:pPr lvl="1">
              <a:lnSpc>
                <a:spcPct val="90000"/>
              </a:lnSpc>
            </a:pPr>
            <a:endParaRPr lang="zh-CN" altLang="en-US" sz="2000" dirty="0"/>
          </a:p>
          <a:p>
            <a:pPr>
              <a:lnSpc>
                <a:spcPct val="90000"/>
              </a:lnSpc>
            </a:pPr>
            <a:r>
              <a:rPr lang="zh-CN" altLang="en-US" sz="2400" dirty="0"/>
              <a:t>视觉上区分模态与非模态对话框</a:t>
            </a:r>
            <a:endParaRPr lang="zh-CN" altLang="en-US" sz="2400" dirty="0"/>
          </a:p>
          <a:p>
            <a:pPr lvl="1">
              <a:lnSpc>
                <a:spcPct val="90000"/>
              </a:lnSpc>
            </a:pPr>
            <a:r>
              <a:rPr lang="zh-CN" altLang="en-US" sz="2000" dirty="0"/>
              <a:t>为非模态对话框提供一致的终止命令</a:t>
            </a:r>
            <a:endParaRPr lang="zh-CN" altLang="en-US" sz="2000" dirty="0"/>
          </a:p>
          <a:p>
            <a:pPr lvl="1">
              <a:lnSpc>
                <a:spcPct val="90000"/>
              </a:lnSpc>
            </a:pPr>
            <a:endParaRPr lang="zh-CN" altLang="en-US" sz="2000" dirty="0"/>
          </a:p>
          <a:p>
            <a:pPr>
              <a:lnSpc>
                <a:spcPct val="90000"/>
              </a:lnSpc>
            </a:pPr>
            <a:r>
              <a:rPr lang="zh-CN" altLang="en-US" sz="2400" dirty="0"/>
              <a:t>不要用临时对话框作为错误信息框或确认信息框</a:t>
            </a:r>
            <a:endParaRPr lang="zh-CN" altLang="en-US" sz="2400" dirty="0"/>
          </a:p>
          <a:p>
            <a:pPr lvl="1">
              <a:lnSpc>
                <a:spcPct val="90000"/>
              </a:lnSpc>
            </a:pPr>
            <a:r>
              <a:rPr lang="zh-CN" altLang="en-US" sz="2000" dirty="0"/>
              <a:t>保证用户能够阅读</a:t>
            </a:r>
            <a:endParaRPr lang="zh-CN" altLang="en-US" sz="2000" dirty="0"/>
          </a:p>
          <a:p>
            <a:pPr lvl="1">
              <a:lnSpc>
                <a:spcPct val="90000"/>
              </a:lnSpc>
            </a:pPr>
            <a:endParaRPr lang="zh-CN" altLang="en-US" sz="2000" dirty="0"/>
          </a:p>
          <a:p>
            <a:pPr>
              <a:lnSpc>
                <a:spcPct val="90000"/>
              </a:lnSpc>
            </a:pPr>
            <a:r>
              <a:rPr lang="zh-CN" altLang="en-US" sz="2400" dirty="0"/>
              <a:t>不要堆叠标签</a:t>
            </a:r>
            <a:endParaRPr lang="zh-CN" altLang="en-US" sz="24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0" name="Rectangle 2"/>
          <p:cNvSpPr>
            <a:spLocks noGrp="1"/>
          </p:cNvSpPr>
          <p:nvPr>
            <p:ph type="title"/>
          </p:nvPr>
        </p:nvSpPr>
        <p:spPr/>
        <p:txBody>
          <a:bodyPr vert="horz" wrap="square" lIns="91440" tIns="45720" rIns="91440" bIns="45720" anchor="b" anchorCtr="0"/>
          <a:p>
            <a:r>
              <a:rPr lang="zh-CN" altLang="en-US" sz="2800" dirty="0"/>
              <a:t>主要内容</a:t>
            </a:r>
            <a:endParaRPr lang="zh-CN" altLang="en-US" sz="2800" dirty="0"/>
          </a:p>
        </p:txBody>
      </p:sp>
      <p:sp>
        <p:nvSpPr>
          <p:cNvPr id="568323" name="Rectangle 3"/>
          <p:cNvSpPr>
            <a:spLocks noGrp="1"/>
          </p:cNvSpPr>
          <p:nvPr>
            <p:ph idx="1"/>
          </p:nvPr>
        </p:nvSpPr>
        <p:spPr/>
        <p:txBody>
          <a:bodyPr vert="horz" wrap="square" lIns="91440" tIns="45720" rIns="91440" bIns="45720" anchor="t" anchorCtr="0"/>
          <a:p>
            <a:r>
              <a:rPr lang="zh-CN" altLang="en-US" dirty="0"/>
              <a:t>窗口和菜单 </a:t>
            </a:r>
            <a:endParaRPr lang="zh-CN" altLang="en-US" dirty="0"/>
          </a:p>
          <a:p>
            <a:r>
              <a:rPr lang="zh-CN" altLang="en-US" dirty="0"/>
              <a:t>对话框 </a:t>
            </a:r>
            <a:endParaRPr lang="zh-CN" altLang="en-US" dirty="0"/>
          </a:p>
          <a:p>
            <a:r>
              <a:rPr lang="zh-CN" altLang="en-US" dirty="0"/>
              <a:t>常用控件 </a:t>
            </a:r>
            <a:endParaRPr lang="zh-CN" altLang="en-US" dirty="0"/>
          </a:p>
          <a:p>
            <a:r>
              <a:rPr lang="zh-CN" altLang="en-US" dirty="0"/>
              <a:t>工具栏 </a:t>
            </a:r>
            <a:endParaRPr lang="zh-CN" altLang="en-US" dirty="0"/>
          </a:p>
          <a:p>
            <a:r>
              <a:rPr lang="zh-CN" altLang="en-US" dirty="0"/>
              <a:t>屏幕复杂性度量 </a:t>
            </a:r>
            <a:endParaRPr lang="zh-CN" altLang="en-US" dirty="0"/>
          </a:p>
          <a:p>
            <a:r>
              <a:rPr lang="zh-CN" altLang="en-US" dirty="0"/>
              <a:t>用户界面设计原理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568323">
                                            <p:txEl>
                                              <p:charRg st="12" end="18"/>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4" name="Rectangle 2"/>
          <p:cNvSpPr>
            <a:spLocks noGrp="1"/>
          </p:cNvSpPr>
          <p:nvPr>
            <p:ph type="title"/>
          </p:nvPr>
        </p:nvSpPr>
        <p:spPr/>
        <p:txBody>
          <a:bodyPr vert="horz" wrap="square" lIns="91440" tIns="45720" rIns="91440" bIns="45720" anchor="b" anchorCtr="0"/>
          <a:p>
            <a:r>
              <a:rPr lang="zh-CN" altLang="en-US" dirty="0"/>
              <a:t>控件</a:t>
            </a:r>
            <a:endParaRPr lang="zh-CN" altLang="en-US" dirty="0"/>
          </a:p>
        </p:txBody>
      </p:sp>
      <p:sp>
        <p:nvSpPr>
          <p:cNvPr id="33795" name="Rectangle 3"/>
          <p:cNvSpPr>
            <a:spLocks noGrp="1"/>
          </p:cNvSpPr>
          <p:nvPr>
            <p:ph idx="1"/>
          </p:nvPr>
        </p:nvSpPr>
        <p:spPr/>
        <p:txBody>
          <a:bodyPr vert="horz" wrap="square" lIns="91440" tIns="45720" rIns="91440" bIns="45720" anchor="t" anchorCtr="0"/>
          <a:p>
            <a:pPr>
              <a:lnSpc>
                <a:spcPct val="90000"/>
              </a:lnSpc>
            </a:pPr>
            <a:r>
              <a:rPr lang="zh-CN" altLang="en-US" dirty="0"/>
              <a:t>用户和数字产品进行交流的屏幕对象</a:t>
            </a:r>
            <a:endParaRPr lang="zh-CN" altLang="en-US" dirty="0"/>
          </a:p>
          <a:p>
            <a:pPr lvl="1">
              <a:lnSpc>
                <a:spcPct val="90000"/>
              </a:lnSpc>
            </a:pPr>
            <a:r>
              <a:rPr lang="zh-CN" altLang="en-US" dirty="0"/>
              <a:t>具有可操作性和自包含性 </a:t>
            </a:r>
            <a:endParaRPr lang="zh-CN" altLang="en-US" dirty="0"/>
          </a:p>
          <a:p>
            <a:pPr>
              <a:lnSpc>
                <a:spcPct val="90000"/>
              </a:lnSpc>
            </a:pPr>
            <a:endParaRPr lang="zh-CN" altLang="en-US" sz="1000" dirty="0"/>
          </a:p>
          <a:p>
            <a:pPr>
              <a:lnSpc>
                <a:spcPct val="90000"/>
              </a:lnSpc>
            </a:pPr>
            <a:r>
              <a:rPr lang="zh-CN" altLang="en-US" dirty="0"/>
              <a:t>控件的使用必须恰当且合理</a:t>
            </a:r>
            <a:endParaRPr lang="zh-CN" altLang="en-US" dirty="0"/>
          </a:p>
          <a:p>
            <a:pPr lvl="1">
              <a:lnSpc>
                <a:spcPct val="90000"/>
              </a:lnSpc>
            </a:pPr>
            <a:r>
              <a:rPr lang="zh-CN" altLang="en-US" dirty="0"/>
              <a:t>大多数布满控件的对话框都不是好的用户界面设计</a:t>
            </a:r>
            <a:endParaRPr lang="zh-CN" altLang="en-US" dirty="0"/>
          </a:p>
          <a:p>
            <a:pPr>
              <a:lnSpc>
                <a:spcPct val="90000"/>
              </a:lnSpc>
            </a:pPr>
            <a:endParaRPr lang="zh-CN" altLang="en-US" sz="1000" dirty="0"/>
          </a:p>
          <a:p>
            <a:pPr>
              <a:lnSpc>
                <a:spcPct val="90000"/>
              </a:lnSpc>
            </a:pPr>
            <a:r>
              <a:rPr lang="zh-CN" altLang="en-US" dirty="0"/>
              <a:t>根据用户目标，控件可分为</a:t>
            </a:r>
            <a:r>
              <a:rPr lang="en-US" altLang="zh-CN" dirty="0"/>
              <a:t>4</a:t>
            </a:r>
            <a:r>
              <a:rPr lang="zh-CN" altLang="en-US" dirty="0"/>
              <a:t>种基本类型 </a:t>
            </a:r>
            <a:endParaRPr lang="zh-CN" altLang="en-US" dirty="0"/>
          </a:p>
          <a:p>
            <a:pPr lvl="1">
              <a:lnSpc>
                <a:spcPct val="90000"/>
              </a:lnSpc>
            </a:pPr>
            <a:r>
              <a:rPr lang="zh-CN" altLang="en-US" dirty="0"/>
              <a:t>命令控件 </a:t>
            </a:r>
            <a:endParaRPr lang="zh-CN" altLang="en-US" dirty="0"/>
          </a:p>
          <a:p>
            <a:pPr lvl="1">
              <a:lnSpc>
                <a:spcPct val="90000"/>
              </a:lnSpc>
            </a:pPr>
            <a:r>
              <a:rPr lang="zh-CN" altLang="en-US" dirty="0"/>
              <a:t>选择控件 </a:t>
            </a:r>
            <a:endParaRPr lang="zh-CN" altLang="en-US" dirty="0"/>
          </a:p>
          <a:p>
            <a:pPr lvl="1">
              <a:lnSpc>
                <a:spcPct val="90000"/>
              </a:lnSpc>
            </a:pPr>
            <a:r>
              <a:rPr lang="zh-CN" altLang="en-US" dirty="0"/>
              <a:t>显示控件 </a:t>
            </a:r>
            <a:endParaRPr lang="zh-CN" altLang="en-US" dirty="0"/>
          </a:p>
          <a:p>
            <a:pPr lvl="1">
              <a:lnSpc>
                <a:spcPct val="90000"/>
              </a:lnSpc>
            </a:pPr>
            <a:r>
              <a:rPr lang="zh-CN" altLang="en-US" dirty="0"/>
              <a:t>文本输入控件</a:t>
            </a:r>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8" name="Rectangle 2"/>
          <p:cNvSpPr>
            <a:spLocks noGrp="1"/>
          </p:cNvSpPr>
          <p:nvPr>
            <p:ph type="title"/>
          </p:nvPr>
        </p:nvSpPr>
        <p:spPr/>
        <p:txBody>
          <a:bodyPr vert="horz" wrap="square" lIns="91440" tIns="45720" rIns="91440" bIns="45720" anchor="b" anchorCtr="0"/>
          <a:p>
            <a:r>
              <a:rPr lang="zh-CN" altLang="en-US" dirty="0"/>
              <a:t>命令控件</a:t>
            </a:r>
            <a:endParaRPr lang="zh-CN" altLang="en-US" dirty="0"/>
          </a:p>
        </p:txBody>
      </p:sp>
      <p:sp>
        <p:nvSpPr>
          <p:cNvPr id="34819" name="Rectangle 3"/>
          <p:cNvSpPr>
            <a:spLocks noGrp="1"/>
          </p:cNvSpPr>
          <p:nvPr>
            <p:ph idx="1"/>
          </p:nvPr>
        </p:nvSpPr>
        <p:spPr>
          <a:xfrm>
            <a:off x="576263" y="1593850"/>
            <a:ext cx="8064500" cy="4824413"/>
          </a:xfrm>
        </p:spPr>
        <p:txBody>
          <a:bodyPr vert="horz" wrap="square" lIns="91440" tIns="45720" rIns="91440" bIns="45720" anchor="t" anchorCtr="0"/>
          <a:p>
            <a:r>
              <a:rPr lang="zh-CN" altLang="en-US" sz="2400" dirty="0"/>
              <a:t>接收操作并立即执行</a:t>
            </a:r>
            <a:endParaRPr lang="zh-CN" altLang="en-US" sz="2400" dirty="0"/>
          </a:p>
          <a:p>
            <a:r>
              <a:rPr lang="zh-CN" altLang="en-US" sz="2400" dirty="0"/>
              <a:t>举例：按钮</a:t>
            </a:r>
            <a:endParaRPr lang="zh-CN" altLang="en-US" sz="2400" dirty="0"/>
          </a:p>
          <a:p>
            <a:pPr lvl="1"/>
            <a:r>
              <a:rPr lang="zh-CN" altLang="en-US" sz="2000" dirty="0"/>
              <a:t>单击释放后立即执行</a:t>
            </a:r>
            <a:endParaRPr lang="zh-CN" altLang="en-US" sz="2000" dirty="0"/>
          </a:p>
          <a:p>
            <a:pPr lvl="1"/>
            <a:r>
              <a:rPr lang="zh-CN" altLang="en-US" sz="2000" dirty="0"/>
              <a:t>“可按压特性”，点击时视觉发生改变</a:t>
            </a:r>
            <a:endParaRPr lang="zh-CN" altLang="en-US" sz="2000" dirty="0"/>
          </a:p>
          <a:p>
            <a:pPr lvl="2"/>
            <a:r>
              <a:rPr lang="zh-CN" altLang="en-US" sz="1800" dirty="0"/>
              <a:t>不改变会使用户不安，“到底被按下了吗？”</a:t>
            </a:r>
            <a:endParaRPr lang="zh-CN" altLang="en-US" sz="1800" dirty="0"/>
          </a:p>
          <a:p>
            <a:pPr lvl="1"/>
            <a:r>
              <a:rPr lang="zh-CN" altLang="en-US" sz="2000" dirty="0"/>
              <a:t>图标按钮（</a:t>
            </a:r>
            <a:r>
              <a:rPr lang="en-US" altLang="zh-CN" sz="2000" dirty="0"/>
              <a:t>butcons</a:t>
            </a:r>
            <a:r>
              <a:rPr lang="zh-CN" altLang="en-US" sz="2000" dirty="0"/>
              <a:t>）：工具栏中的按钮</a:t>
            </a:r>
            <a:endParaRPr lang="zh-CN" altLang="en-US" sz="2000" dirty="0"/>
          </a:p>
          <a:p>
            <a:pPr lvl="1"/>
            <a:endParaRPr lang="zh-CN" altLang="en-US" sz="2000" dirty="0"/>
          </a:p>
          <a:p>
            <a:pPr lvl="1"/>
            <a:endParaRPr lang="zh-CN" altLang="en-US" sz="2000" dirty="0"/>
          </a:p>
          <a:p>
            <a:endParaRPr lang="zh-CN" altLang="en-US" sz="2400" dirty="0"/>
          </a:p>
          <a:p>
            <a:r>
              <a:rPr lang="zh-CN" altLang="en-US" sz="2400" dirty="0"/>
              <a:t>矩形</a:t>
            </a:r>
            <a:r>
              <a:rPr lang="en-US" altLang="zh-CN" sz="2400" dirty="0"/>
              <a:t>-&gt;</a:t>
            </a:r>
            <a:r>
              <a:rPr lang="zh-CN" altLang="en-US" sz="2400" dirty="0"/>
              <a:t>方形，文字</a:t>
            </a:r>
            <a:r>
              <a:rPr lang="en-US" altLang="zh-CN" sz="2400" dirty="0"/>
              <a:t>-&gt;</a:t>
            </a:r>
            <a:r>
              <a:rPr lang="zh-CN" altLang="en-US" sz="2400" dirty="0"/>
              <a:t>图形，</a:t>
            </a:r>
            <a:r>
              <a:rPr lang="zh-CN" altLang="en-US" sz="2400" dirty="0"/>
              <a:t>凸起</a:t>
            </a:r>
            <a:r>
              <a:rPr lang="en-US" altLang="zh-CN" sz="2400" dirty="0"/>
              <a:t>-&gt;</a:t>
            </a:r>
            <a:r>
              <a:rPr lang="zh-CN" altLang="en-US" sz="2400" dirty="0"/>
              <a:t>凹下</a:t>
            </a:r>
            <a:endParaRPr lang="en-US" altLang="zh-CN" sz="2400" dirty="0"/>
          </a:p>
          <a:p>
            <a:r>
              <a:rPr lang="zh-CN" altLang="en-US" sz="2400" dirty="0"/>
              <a:t>应避免和超链接的混用</a:t>
            </a:r>
            <a:endParaRPr lang="zh-CN" altLang="en-US" sz="2400" dirty="0"/>
          </a:p>
          <a:p>
            <a:endParaRPr lang="en-US" altLang="zh-CN" sz="2400" dirty="0"/>
          </a:p>
        </p:txBody>
      </p:sp>
      <p:pic>
        <p:nvPicPr>
          <p:cNvPr id="34820" name="Picture 4"/>
          <p:cNvPicPr>
            <a:picLocks noChangeAspect="1"/>
          </p:cNvPicPr>
          <p:nvPr/>
        </p:nvPicPr>
        <p:blipFill>
          <a:blip r:embed="rId1"/>
          <a:stretch>
            <a:fillRect/>
          </a:stretch>
        </p:blipFill>
        <p:spPr>
          <a:xfrm>
            <a:off x="5508625" y="1844675"/>
            <a:ext cx="2663825" cy="746125"/>
          </a:xfrm>
          <a:prstGeom prst="rect">
            <a:avLst/>
          </a:prstGeom>
          <a:noFill/>
          <a:ln w="9525">
            <a:noFill/>
          </a:ln>
        </p:spPr>
      </p:pic>
      <p:pic>
        <p:nvPicPr>
          <p:cNvPr id="34821" name="Picture 5"/>
          <p:cNvPicPr>
            <a:picLocks noChangeAspect="1"/>
          </p:cNvPicPr>
          <p:nvPr/>
        </p:nvPicPr>
        <p:blipFill>
          <a:blip r:embed="rId2"/>
          <a:stretch>
            <a:fillRect/>
          </a:stretch>
        </p:blipFill>
        <p:spPr>
          <a:xfrm>
            <a:off x="971550" y="4005263"/>
            <a:ext cx="7272338" cy="361950"/>
          </a:xfrm>
          <a:prstGeom prst="rect">
            <a:avLst/>
          </a:prstGeom>
          <a:noFill/>
          <a:ln w="9525">
            <a:noFill/>
          </a:ln>
        </p:spPr>
      </p:pic>
      <p:pic>
        <p:nvPicPr>
          <p:cNvPr id="34822" name="Picture 6"/>
          <p:cNvPicPr>
            <a:picLocks noChangeAspect="1"/>
          </p:cNvPicPr>
          <p:nvPr/>
        </p:nvPicPr>
        <p:blipFill>
          <a:blip r:embed="rId3"/>
          <a:stretch>
            <a:fillRect/>
          </a:stretch>
        </p:blipFill>
        <p:spPr>
          <a:xfrm>
            <a:off x="971550" y="4438650"/>
            <a:ext cx="7272338" cy="374650"/>
          </a:xfrm>
          <a:prstGeom prst="rect">
            <a:avLst/>
          </a:prstGeom>
          <a:noFill/>
          <a:ln w="9525">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2" name="Rectangle 2"/>
          <p:cNvSpPr>
            <a:spLocks noGrp="1"/>
          </p:cNvSpPr>
          <p:nvPr>
            <p:ph type="title"/>
          </p:nvPr>
        </p:nvSpPr>
        <p:spPr/>
        <p:txBody>
          <a:bodyPr vert="horz" wrap="square" lIns="91440" tIns="45720" rIns="91440" bIns="45720" anchor="b" anchorCtr="0"/>
          <a:p>
            <a:r>
              <a:rPr lang="zh-CN" altLang="en-US" dirty="0"/>
              <a:t>选择控件</a:t>
            </a:r>
            <a:endParaRPr lang="zh-CN" altLang="en-US" dirty="0"/>
          </a:p>
        </p:txBody>
      </p:sp>
      <p:sp>
        <p:nvSpPr>
          <p:cNvPr id="35843" name="Rectangle 3"/>
          <p:cNvSpPr>
            <a:spLocks noGrp="1"/>
          </p:cNvSpPr>
          <p:nvPr>
            <p:ph idx="1"/>
          </p:nvPr>
        </p:nvSpPr>
        <p:spPr>
          <a:xfrm>
            <a:off x="468313" y="1484313"/>
            <a:ext cx="8142287" cy="4183062"/>
          </a:xfrm>
        </p:spPr>
        <p:txBody>
          <a:bodyPr vert="horz" wrap="square" lIns="91440" tIns="45720" rIns="91440" bIns="45720" anchor="t" anchorCtr="0"/>
          <a:p>
            <a:r>
              <a:rPr lang="zh-CN" altLang="en-US" sz="2400" dirty="0"/>
              <a:t>允许用户从一组有效的选项中选择一个操作数，还能用来设定操作</a:t>
            </a:r>
            <a:endParaRPr lang="zh-CN" altLang="en-US" sz="2400" dirty="0"/>
          </a:p>
          <a:p>
            <a:pPr lvl="1"/>
            <a:r>
              <a:rPr lang="zh-CN" altLang="en-US" sz="2200" dirty="0"/>
              <a:t>也可用来定义形容词或副词</a:t>
            </a:r>
            <a:endParaRPr lang="zh-CN" altLang="en-US" sz="2200" dirty="0"/>
          </a:p>
          <a:p>
            <a:pPr lvl="1"/>
            <a:r>
              <a:rPr lang="zh-CN" altLang="en-US" sz="2200" dirty="0"/>
              <a:t>部分情况下，选择控件也可以触发操作</a:t>
            </a:r>
            <a:endParaRPr lang="zh-CN" altLang="en-US" sz="2200" dirty="0"/>
          </a:p>
          <a:p>
            <a:pPr lvl="2"/>
            <a:r>
              <a:rPr lang="zh-CN" altLang="en-US" dirty="0"/>
              <a:t>如使用下拉列表调整字体大小等，较为自然</a:t>
            </a:r>
            <a:endParaRPr lang="zh-CN" altLang="en-US" dirty="0"/>
          </a:p>
          <a:p>
            <a:pPr lvl="2"/>
            <a:r>
              <a:rPr lang="zh-CN" altLang="en-US" dirty="0"/>
              <a:t>网页中下拉列表触发操作有可能把用户搞糊涂</a:t>
            </a:r>
            <a:endParaRPr lang="zh-CN" altLang="en-US" dirty="0"/>
          </a:p>
          <a:p>
            <a:pPr lvl="2"/>
            <a:endParaRPr lang="zh-CN" altLang="en-US" sz="1000" dirty="0"/>
          </a:p>
          <a:p>
            <a:r>
              <a:rPr lang="zh-CN" altLang="en-US" sz="2400" dirty="0"/>
              <a:t>常见选择控件</a:t>
            </a:r>
            <a:endParaRPr lang="zh-CN" altLang="en-US" sz="2400" dirty="0"/>
          </a:p>
          <a:p>
            <a:pPr lvl="1"/>
            <a:r>
              <a:rPr lang="zh-CN" altLang="en-US" sz="2000" dirty="0"/>
              <a:t>复选框</a:t>
            </a:r>
            <a:endParaRPr lang="zh-CN" altLang="en-US" sz="2000" dirty="0"/>
          </a:p>
          <a:p>
            <a:pPr lvl="1"/>
            <a:r>
              <a:rPr lang="zh-CN" altLang="en-US" sz="2000" dirty="0"/>
              <a:t>列表框</a:t>
            </a:r>
            <a:endParaRPr lang="zh-CN" altLang="en-US" sz="2000" dirty="0"/>
          </a:p>
          <a:p>
            <a:pPr lvl="1"/>
            <a:r>
              <a:rPr lang="zh-CN" altLang="en-US" sz="2000" dirty="0"/>
              <a:t>下拉列表</a:t>
            </a:r>
            <a:endParaRPr lang="zh-CN" altLang="en-US" sz="20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Rectangle 2"/>
          <p:cNvSpPr>
            <a:spLocks noGrp="1"/>
          </p:cNvSpPr>
          <p:nvPr>
            <p:ph type="title"/>
          </p:nvPr>
        </p:nvSpPr>
        <p:spPr/>
        <p:txBody>
          <a:bodyPr vert="horz" wrap="square" lIns="91440" tIns="45720" rIns="91440" bIns="45720" anchor="b" anchorCtr="0"/>
          <a:p>
            <a:r>
              <a:rPr lang="zh-CN" altLang="en-US" dirty="0"/>
              <a:t>复选框</a:t>
            </a:r>
            <a:endParaRPr lang="zh-CN" altLang="en-US" dirty="0"/>
          </a:p>
        </p:txBody>
      </p:sp>
      <p:sp>
        <p:nvSpPr>
          <p:cNvPr id="36867" name="Rectangle 3"/>
          <p:cNvSpPr>
            <a:spLocks noGrp="1"/>
          </p:cNvSpPr>
          <p:nvPr>
            <p:ph idx="1"/>
          </p:nvPr>
        </p:nvSpPr>
        <p:spPr/>
        <p:txBody>
          <a:bodyPr vert="horz" wrap="square" lIns="91440" tIns="45720" rIns="91440" bIns="45720" anchor="t" anchorCtr="0"/>
          <a:p>
            <a:r>
              <a:rPr lang="zh-CN" altLang="en-US" sz="2400" dirty="0"/>
              <a:t>简单、可见、优雅</a:t>
            </a:r>
            <a:endParaRPr lang="zh-CN" altLang="en-US" sz="2400" dirty="0"/>
          </a:p>
          <a:p>
            <a:r>
              <a:rPr lang="zh-CN" altLang="en-US" sz="2400" dirty="0"/>
              <a:t>确切的文本使复选框清楚明确</a:t>
            </a:r>
            <a:endParaRPr lang="zh-CN" altLang="en-US" sz="2400" dirty="0"/>
          </a:p>
          <a:p>
            <a:r>
              <a:rPr lang="zh-CN" altLang="en-US" sz="2400" dirty="0"/>
              <a:t>但用户不得不放慢阅读速度</a:t>
            </a:r>
            <a:endParaRPr lang="zh-CN" altLang="en-US" sz="2400" dirty="0"/>
          </a:p>
          <a:p>
            <a:r>
              <a:rPr lang="zh-CN" altLang="en-US" sz="2400" dirty="0"/>
              <a:t>占据了数量可观的屏幕空间</a:t>
            </a:r>
            <a:endParaRPr lang="zh-CN" altLang="en-US" sz="2400" dirty="0"/>
          </a:p>
          <a:p>
            <a:r>
              <a:rPr lang="zh-CN" altLang="en-US" sz="2400" dirty="0"/>
              <a:t>方形复选框已经成为一个重要的标准</a:t>
            </a:r>
            <a:endParaRPr lang="zh-CN" altLang="en-US" sz="2400" dirty="0"/>
          </a:p>
          <a:p>
            <a:r>
              <a:rPr lang="zh-CN" altLang="en-US" sz="2400" dirty="0"/>
              <a:t>变体：单选按钮（</a:t>
            </a:r>
            <a:r>
              <a:rPr lang="en-US" altLang="zh-CN" sz="2400" dirty="0"/>
              <a:t>Radio Button</a:t>
            </a:r>
            <a:r>
              <a:rPr lang="zh-CN" altLang="en-US" sz="2400" dirty="0"/>
              <a:t>）</a:t>
            </a:r>
            <a:endParaRPr lang="zh-CN" altLang="en-US" sz="2400" dirty="0"/>
          </a:p>
        </p:txBody>
      </p:sp>
      <p:pic>
        <p:nvPicPr>
          <p:cNvPr id="36868" name="Picture 4"/>
          <p:cNvPicPr>
            <a:picLocks noChangeAspect="1"/>
          </p:cNvPicPr>
          <p:nvPr/>
        </p:nvPicPr>
        <p:blipFill>
          <a:blip r:embed="rId1"/>
          <a:stretch>
            <a:fillRect/>
          </a:stretch>
        </p:blipFill>
        <p:spPr>
          <a:xfrm>
            <a:off x="1979613" y="4221163"/>
            <a:ext cx="5040312" cy="1544637"/>
          </a:xfrm>
          <a:prstGeom prst="rect">
            <a:avLst/>
          </a:prstGeom>
          <a:noFill/>
          <a:ln w="9525">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Rectangle 2"/>
          <p:cNvSpPr>
            <a:spLocks noGrp="1"/>
          </p:cNvSpPr>
          <p:nvPr>
            <p:ph type="title"/>
          </p:nvPr>
        </p:nvSpPr>
        <p:spPr/>
        <p:txBody>
          <a:bodyPr vert="horz" wrap="square" lIns="91440" tIns="45720" rIns="91440" bIns="45720" anchor="b" anchorCtr="0"/>
          <a:p>
            <a:r>
              <a:rPr lang="zh-CN" altLang="en-US" dirty="0"/>
              <a:t>列表框</a:t>
            </a:r>
            <a:endParaRPr lang="zh-CN" altLang="en-US" dirty="0"/>
          </a:p>
        </p:txBody>
      </p:sp>
      <p:sp>
        <p:nvSpPr>
          <p:cNvPr id="37891" name="Rectangle 3"/>
          <p:cNvSpPr>
            <a:spLocks noGrp="1"/>
          </p:cNvSpPr>
          <p:nvPr>
            <p:ph idx="1"/>
          </p:nvPr>
        </p:nvSpPr>
        <p:spPr>
          <a:xfrm>
            <a:off x="468313" y="1484313"/>
            <a:ext cx="8142287" cy="2928937"/>
          </a:xfrm>
        </p:spPr>
        <p:txBody>
          <a:bodyPr vert="horz" wrap="square" lIns="91440" tIns="45720" rIns="91440" bIns="45720" anchor="t" anchorCtr="0"/>
          <a:p>
            <a:r>
              <a:rPr lang="zh-CN" altLang="en-US" sz="2400" dirty="0"/>
              <a:t>允许用户从有限的文本字符串中选择，每个文本字符串代表一个命令、对象或属性</a:t>
            </a:r>
            <a:endParaRPr lang="zh-CN" altLang="en-US" sz="2400" dirty="0"/>
          </a:p>
          <a:p>
            <a:pPr lvl="1"/>
            <a:r>
              <a:rPr lang="zh-CN" altLang="en-US" sz="2000" dirty="0"/>
              <a:t>又称“列表框”或“列表视图”</a:t>
            </a:r>
            <a:endParaRPr lang="zh-CN" altLang="en-US" sz="2000" dirty="0"/>
          </a:p>
          <a:p>
            <a:r>
              <a:rPr lang="zh-CN" altLang="en-US" sz="2400" dirty="0"/>
              <a:t>变体</a:t>
            </a:r>
            <a:endParaRPr lang="zh-CN" altLang="en-US" sz="2400" dirty="0"/>
          </a:p>
          <a:p>
            <a:pPr lvl="1"/>
            <a:r>
              <a:rPr lang="zh-CN" altLang="en-US" sz="2000" dirty="0"/>
              <a:t>下拉列表、列表中的图标、预览视图</a:t>
            </a:r>
            <a:endParaRPr lang="zh-CN" altLang="en-US" sz="2000" dirty="0"/>
          </a:p>
          <a:p>
            <a:r>
              <a:rPr lang="zh-CN" altLang="en-US" sz="2400" dirty="0"/>
              <a:t>标准的选择模态是相互排斥的</a:t>
            </a:r>
            <a:endParaRPr lang="zh-CN" altLang="en-US" sz="2400" dirty="0"/>
          </a:p>
          <a:p>
            <a:pPr lvl="1"/>
            <a:r>
              <a:rPr lang="zh-CN" altLang="en-US" sz="2000" dirty="0"/>
              <a:t>选择一个事物时，先前选定的事物就会取消</a:t>
            </a:r>
            <a:endParaRPr lang="zh-CN" altLang="en-US" sz="2000" dirty="0"/>
          </a:p>
          <a:p>
            <a:endParaRPr lang="en-US" altLang="zh-CN" sz="2400" dirty="0"/>
          </a:p>
        </p:txBody>
      </p:sp>
      <p:pic>
        <p:nvPicPr>
          <p:cNvPr id="37892" name="Picture 4"/>
          <p:cNvPicPr>
            <a:picLocks noChangeAspect="1"/>
          </p:cNvPicPr>
          <p:nvPr/>
        </p:nvPicPr>
        <p:blipFill>
          <a:blip r:embed="rId1"/>
          <a:stretch>
            <a:fillRect/>
          </a:stretch>
        </p:blipFill>
        <p:spPr>
          <a:xfrm>
            <a:off x="539750" y="4437063"/>
            <a:ext cx="2447925" cy="1638300"/>
          </a:xfrm>
          <a:prstGeom prst="rect">
            <a:avLst/>
          </a:prstGeom>
          <a:noFill/>
          <a:ln w="9525">
            <a:noFill/>
          </a:ln>
        </p:spPr>
      </p:pic>
      <p:pic>
        <p:nvPicPr>
          <p:cNvPr id="37893" name="Picture 5"/>
          <p:cNvPicPr>
            <a:picLocks noChangeAspect="1"/>
          </p:cNvPicPr>
          <p:nvPr/>
        </p:nvPicPr>
        <p:blipFill>
          <a:blip r:embed="rId2"/>
          <a:stretch>
            <a:fillRect/>
          </a:stretch>
        </p:blipFill>
        <p:spPr>
          <a:xfrm>
            <a:off x="2987675" y="4437063"/>
            <a:ext cx="2952750" cy="1636712"/>
          </a:xfrm>
          <a:prstGeom prst="rect">
            <a:avLst/>
          </a:prstGeom>
          <a:noFill/>
          <a:ln w="9525">
            <a:noFill/>
          </a:ln>
        </p:spPr>
      </p:pic>
      <p:pic>
        <p:nvPicPr>
          <p:cNvPr id="37894" name="Picture 6"/>
          <p:cNvPicPr>
            <a:picLocks noChangeAspect="1"/>
          </p:cNvPicPr>
          <p:nvPr/>
        </p:nvPicPr>
        <p:blipFill>
          <a:blip r:embed="rId3"/>
          <a:stretch>
            <a:fillRect/>
          </a:stretch>
        </p:blipFill>
        <p:spPr>
          <a:xfrm>
            <a:off x="6372225" y="4292600"/>
            <a:ext cx="2160588" cy="1643063"/>
          </a:xfrm>
          <a:prstGeom prst="rect">
            <a:avLst/>
          </a:prstGeom>
          <a:noFill/>
          <a:ln w="9525">
            <a:noFill/>
          </a:ln>
        </p:spPr>
      </p:pic>
      <p:pic>
        <p:nvPicPr>
          <p:cNvPr id="37895" name="Picture 7"/>
          <p:cNvPicPr>
            <a:picLocks noChangeAspect="1"/>
          </p:cNvPicPr>
          <p:nvPr/>
        </p:nvPicPr>
        <p:blipFill>
          <a:blip r:embed="rId4"/>
          <a:stretch>
            <a:fillRect/>
          </a:stretch>
        </p:blipFill>
        <p:spPr>
          <a:xfrm>
            <a:off x="6156325" y="1989138"/>
            <a:ext cx="2609850" cy="1976437"/>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4" name="页脚占位符 4"/>
          <p:cNvSpPr txBox="1">
            <a:spLocks noGrp="1"/>
          </p:cNvSpPr>
          <p:nvPr>
            <p:ph type="ftr" sz="quarter" idx="11"/>
          </p:nvPr>
        </p:nvSpPr>
        <p:spPr>
          <a:xfrm>
            <a:off x="611188" y="6308725"/>
            <a:ext cx="7993062" cy="433388"/>
          </a:xfrm>
        </p:spPr>
        <p:txBody>
          <a:bodyPr/>
          <a:p>
            <a:pPr marL="0" indent="0" eaLnBrk="1" hangingPunct="1">
              <a:spcBef>
                <a:spcPct val="0"/>
              </a:spcBef>
              <a:buClrTx/>
              <a:buSzTx/>
              <a:buFontTx/>
              <a:buNone/>
            </a:pPr>
            <a:r>
              <a:rPr lang="zh-CN" altLang="en-US" sz="1400" dirty="0">
                <a:latin typeface="华文隶书" panose="02010800040101010101" pitchFamily="2" charset="-122"/>
                <a:ea typeface="华文隶书" panose="02010800040101010101" pitchFamily="2" charset="-122"/>
              </a:rPr>
              <a:t>南京大学软件学院                                         人机交互的软件工程方法                                         </a:t>
            </a:r>
            <a:endParaRPr lang="zh-CN" altLang="en-US" sz="1400" dirty="0">
              <a:latin typeface="华文隶书" panose="02010800040101010101" pitchFamily="2" charset="-122"/>
              <a:ea typeface="华文隶书" panose="02010800040101010101" pitchFamily="2" charset="-122"/>
            </a:endParaRPr>
          </a:p>
          <a:p>
            <a:pPr marL="0" indent="0" eaLnBrk="1" hangingPunct="1">
              <a:spcBef>
                <a:spcPct val="0"/>
              </a:spcBef>
              <a:buClrTx/>
              <a:buSzTx/>
              <a:buFontTx/>
              <a:buNone/>
            </a:pPr>
            <a:endParaRPr lang="en-US" altLang="zh-CN" sz="1400" dirty="0">
              <a:latin typeface="华文隶书" panose="02010800040101010101" pitchFamily="2" charset="-122"/>
              <a:ea typeface="华文隶书" panose="02010800040101010101" pitchFamily="2" charset="-122"/>
            </a:endParaRPr>
          </a:p>
        </p:txBody>
      </p:sp>
      <p:pic>
        <p:nvPicPr>
          <p:cNvPr id="3079" name="Picture 12"/>
          <p:cNvPicPr>
            <a:picLocks noChangeAspect="1"/>
          </p:cNvPicPr>
          <p:nvPr/>
        </p:nvPicPr>
        <p:blipFill>
          <a:blip r:embed="rId1"/>
          <a:stretch>
            <a:fillRect/>
          </a:stretch>
        </p:blipFill>
        <p:spPr>
          <a:xfrm>
            <a:off x="14288" y="6092825"/>
            <a:ext cx="9117012" cy="28575"/>
          </a:xfrm>
          <a:prstGeom prst="rect">
            <a:avLst/>
          </a:prstGeom>
          <a:noFill/>
          <a:ln w="9525">
            <a:noFill/>
          </a:ln>
        </p:spPr>
      </p:pic>
      <p:pic>
        <p:nvPicPr>
          <p:cNvPr id="3080" name="Picture 13"/>
          <p:cNvPicPr>
            <a:picLocks noChangeAspect="1"/>
          </p:cNvPicPr>
          <p:nvPr/>
        </p:nvPicPr>
        <p:blipFill>
          <a:blip r:embed="rId1"/>
          <a:stretch>
            <a:fillRect/>
          </a:stretch>
        </p:blipFill>
        <p:spPr>
          <a:xfrm>
            <a:off x="0" y="1268413"/>
            <a:ext cx="9117013" cy="28575"/>
          </a:xfrm>
          <a:prstGeom prst="rect">
            <a:avLst/>
          </a:prstGeom>
          <a:noFill/>
          <a:ln w="9525">
            <a:noFill/>
          </a:ln>
        </p:spPr>
      </p:pic>
      <p:sp>
        <p:nvSpPr>
          <p:cNvPr id="3082" name="Rectangle 18"/>
          <p:cNvSpPr/>
          <p:nvPr/>
        </p:nvSpPr>
        <p:spPr>
          <a:xfrm>
            <a:off x="179388" y="0"/>
            <a:ext cx="863600" cy="1052513"/>
          </a:xfrm>
          <a:prstGeom prst="rect">
            <a:avLst/>
          </a:prstGeom>
          <a:solidFill>
            <a:schemeClr val="bg1"/>
          </a:solidFill>
          <a:ln w="9525">
            <a:noFill/>
          </a:ln>
        </p:spPr>
        <p:txBody>
          <a:bodyPr wrap="none" anchor="ctr" anchorCtr="0"/>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endParaRPr lang="zh-CN" altLang="en-US" sz="1800" dirty="0">
              <a:latin typeface="Times New Roman" panose="02020603050405020304" pitchFamily="18" charset="0"/>
            </a:endParaRPr>
          </a:p>
        </p:txBody>
      </p:sp>
      <p:sp>
        <p:nvSpPr>
          <p:cNvPr id="3083" name="Rectangle 19"/>
          <p:cNvSpPr/>
          <p:nvPr/>
        </p:nvSpPr>
        <p:spPr>
          <a:xfrm>
            <a:off x="611188" y="6237288"/>
            <a:ext cx="8208962" cy="360362"/>
          </a:xfrm>
          <a:prstGeom prst="rect">
            <a:avLst/>
          </a:prstGeom>
          <a:solidFill>
            <a:schemeClr val="bg1"/>
          </a:solidFill>
          <a:ln w="9525">
            <a:noFill/>
          </a:ln>
        </p:spPr>
        <p:txBody>
          <a:bodyPr wrap="none" anchor="ctr" anchorCtr="0"/>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endParaRPr lang="zh-CN" altLang="en-US" sz="1800" dirty="0">
              <a:latin typeface="Times New Roman" panose="02020603050405020304" pitchFamily="18" charset="0"/>
            </a:endParaRPr>
          </a:p>
        </p:txBody>
      </p:sp>
      <p:sp>
        <p:nvSpPr>
          <p:cNvPr id="3084" name="Rectangle 20"/>
          <p:cNvSpPr/>
          <p:nvPr/>
        </p:nvSpPr>
        <p:spPr>
          <a:xfrm>
            <a:off x="0" y="1096963"/>
            <a:ext cx="9144000" cy="146050"/>
          </a:xfrm>
          <a:prstGeom prst="rect">
            <a:avLst/>
          </a:prstGeom>
          <a:solidFill>
            <a:schemeClr val="bg1"/>
          </a:solidFill>
          <a:ln w="9525">
            <a:noFill/>
          </a:ln>
        </p:spPr>
        <p:txBody>
          <a:bodyPr wrap="none" anchor="ctr" anchorCtr="0"/>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endParaRPr lang="zh-CN" altLang="en-US" sz="1800" dirty="0">
              <a:latin typeface="Times New Roman" panose="02020603050405020304" pitchFamily="18" charset="0"/>
            </a:endParaRPr>
          </a:p>
        </p:txBody>
      </p:sp>
      <p:sp>
        <p:nvSpPr>
          <p:cNvPr id="4" name="文本框 3"/>
          <p:cNvSpPr txBox="1"/>
          <p:nvPr/>
        </p:nvSpPr>
        <p:spPr>
          <a:xfrm>
            <a:off x="2437765" y="653415"/>
            <a:ext cx="5219700" cy="583565"/>
          </a:xfrm>
          <a:prstGeom prst="rect">
            <a:avLst/>
          </a:prstGeom>
          <a:noFill/>
        </p:spPr>
        <p:txBody>
          <a:bodyPr wrap="square" rtlCol="0">
            <a:spAutoFit/>
          </a:bodyPr>
          <a:p>
            <a:r>
              <a:rPr lang="zh-CN" altLang="en-US" sz="3200" b="1"/>
              <a:t>可视化设计工具（</a:t>
            </a:r>
            <a:r>
              <a:rPr lang="zh-CN" altLang="en-US" sz="3200" b="1"/>
              <a:t>网页版）</a:t>
            </a:r>
            <a:endParaRPr lang="zh-CN" altLang="en-US" sz="3200" b="1"/>
          </a:p>
        </p:txBody>
      </p:sp>
      <p:pic>
        <p:nvPicPr>
          <p:cNvPr id="5" name="图片 4"/>
          <p:cNvPicPr>
            <a:picLocks noChangeAspect="1"/>
          </p:cNvPicPr>
          <p:nvPr/>
        </p:nvPicPr>
        <p:blipFill>
          <a:blip r:embed="rId2"/>
          <a:stretch>
            <a:fillRect/>
          </a:stretch>
        </p:blipFill>
        <p:spPr>
          <a:xfrm>
            <a:off x="14605" y="1433830"/>
            <a:ext cx="9144000" cy="446278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Rectangle 2"/>
          <p:cNvSpPr>
            <a:spLocks noGrp="1"/>
          </p:cNvSpPr>
          <p:nvPr>
            <p:ph type="title"/>
          </p:nvPr>
        </p:nvSpPr>
        <p:spPr/>
        <p:txBody>
          <a:bodyPr vert="horz" wrap="square" lIns="91440" tIns="45720" rIns="91440" bIns="45720" anchor="b" anchorCtr="0"/>
          <a:p>
            <a:r>
              <a:rPr lang="zh-CN" altLang="en-US" dirty="0"/>
              <a:t>显示控件</a:t>
            </a:r>
            <a:endParaRPr lang="zh-CN" altLang="en-US" dirty="0"/>
          </a:p>
        </p:txBody>
      </p:sp>
      <p:sp>
        <p:nvSpPr>
          <p:cNvPr id="38915" name="Rectangle 3"/>
          <p:cNvSpPr>
            <a:spLocks noGrp="1"/>
          </p:cNvSpPr>
          <p:nvPr>
            <p:ph idx="1"/>
          </p:nvPr>
        </p:nvSpPr>
        <p:spPr>
          <a:xfrm>
            <a:off x="611188" y="1557338"/>
            <a:ext cx="8064500" cy="4392612"/>
          </a:xfrm>
        </p:spPr>
        <p:txBody>
          <a:bodyPr vert="horz" wrap="square" lIns="91440" tIns="45720" rIns="91440" bIns="45720" anchor="t" anchorCtr="0"/>
          <a:p>
            <a:r>
              <a:rPr lang="zh-CN" altLang="en-US" sz="2400" dirty="0"/>
              <a:t>显示和管理屏幕上信息的视觉显示方式</a:t>
            </a:r>
            <a:endParaRPr lang="zh-CN" altLang="en-US" sz="2400" dirty="0"/>
          </a:p>
          <a:p>
            <a:pPr lvl="1"/>
            <a:r>
              <a:rPr lang="zh-CN" altLang="en-US" sz="2000" dirty="0"/>
              <a:t>如管理对象在屏幕上的视觉显示方式的控件及静态显示只读信息的控件等</a:t>
            </a:r>
            <a:endParaRPr lang="zh-CN" altLang="en-US" sz="2000" dirty="0"/>
          </a:p>
          <a:p>
            <a:pPr lvl="1"/>
            <a:endParaRPr lang="zh-CN" altLang="en-US" sz="1000" dirty="0"/>
          </a:p>
          <a:p>
            <a:r>
              <a:rPr lang="zh-CN" altLang="en-US" sz="2400" dirty="0"/>
              <a:t>滚动条</a:t>
            </a:r>
            <a:endParaRPr lang="zh-CN" altLang="en-US" sz="2400" dirty="0"/>
          </a:p>
          <a:p>
            <a:pPr lvl="1"/>
            <a:r>
              <a:rPr lang="zh-CN" altLang="en-US" sz="2000" dirty="0"/>
              <a:t>适合用于窗口内容和文本导航器</a:t>
            </a:r>
            <a:endParaRPr lang="zh-CN" altLang="en-US" sz="2000" dirty="0"/>
          </a:p>
          <a:p>
            <a:pPr lvl="1"/>
            <a:r>
              <a:rPr lang="zh-CN" altLang="en-US" sz="2000" dirty="0"/>
              <a:t>包含的信息</a:t>
            </a:r>
            <a:endParaRPr lang="zh-CN" altLang="en-US" sz="2000" dirty="0"/>
          </a:p>
          <a:p>
            <a:pPr lvl="2"/>
            <a:r>
              <a:rPr lang="zh-CN" altLang="en-US" sz="1800" dirty="0"/>
              <a:t>当前可见文档的百分比</a:t>
            </a:r>
            <a:endParaRPr lang="zh-CN" altLang="en-US" sz="1800" dirty="0"/>
          </a:p>
          <a:p>
            <a:pPr lvl="2"/>
            <a:r>
              <a:rPr lang="zh-CN" altLang="en-US" sz="1800" dirty="0"/>
              <a:t>总共有多少页</a:t>
            </a:r>
            <a:endParaRPr lang="zh-CN" altLang="en-US" sz="1800" dirty="0"/>
          </a:p>
          <a:p>
            <a:pPr lvl="2"/>
            <a:r>
              <a:rPr lang="zh-CN" altLang="en-US" sz="1800" dirty="0"/>
              <a:t>拖动滑块时，显示页数</a:t>
            </a:r>
            <a:endParaRPr lang="zh-CN" altLang="en-US" sz="1800" dirty="0"/>
          </a:p>
          <a:p>
            <a:pPr lvl="2"/>
            <a:r>
              <a:rPr lang="zh-CN" altLang="en-US" sz="1800" dirty="0"/>
              <a:t>拖动滑块时，显示每一页的第一个句子</a:t>
            </a:r>
            <a:endParaRPr lang="zh-CN" altLang="en-US" sz="1800" dirty="0"/>
          </a:p>
          <a:p>
            <a:pPr lvl="2"/>
            <a:r>
              <a:rPr lang="zh-CN" altLang="en-US" sz="1800" dirty="0"/>
              <a:t>跳到文档开始和末尾的按钮</a:t>
            </a:r>
            <a:endParaRPr lang="zh-CN" altLang="en-US" sz="1800" dirty="0"/>
          </a:p>
        </p:txBody>
      </p:sp>
      <p:pic>
        <p:nvPicPr>
          <p:cNvPr id="38916" name="Picture 5"/>
          <p:cNvPicPr>
            <a:picLocks noChangeAspect="1"/>
          </p:cNvPicPr>
          <p:nvPr/>
        </p:nvPicPr>
        <p:blipFill>
          <a:blip r:embed="rId1"/>
          <a:stretch>
            <a:fillRect/>
          </a:stretch>
        </p:blipFill>
        <p:spPr>
          <a:xfrm>
            <a:off x="6516688" y="2524125"/>
            <a:ext cx="1871662" cy="3168650"/>
          </a:xfrm>
          <a:prstGeom prst="rect">
            <a:avLst/>
          </a:prstGeom>
          <a:noFill/>
          <a:ln w="9525">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8" name="Rectangle 2"/>
          <p:cNvSpPr>
            <a:spLocks noGrp="1"/>
          </p:cNvSpPr>
          <p:nvPr>
            <p:ph type="title"/>
          </p:nvPr>
        </p:nvSpPr>
        <p:spPr/>
        <p:txBody>
          <a:bodyPr vert="horz" wrap="square" lIns="91440" tIns="45720" rIns="91440" bIns="45720" anchor="b" anchorCtr="0"/>
          <a:p>
            <a:r>
              <a:rPr lang="zh-CN" altLang="en-US" dirty="0"/>
              <a:t>讨论：滚动条的滥用</a:t>
            </a:r>
            <a:endParaRPr lang="zh-CN" altLang="en-US" dirty="0"/>
          </a:p>
        </p:txBody>
      </p:sp>
      <p:sp>
        <p:nvSpPr>
          <p:cNvPr id="39939" name="Rectangle 3"/>
          <p:cNvSpPr>
            <a:spLocks noGrp="1"/>
          </p:cNvSpPr>
          <p:nvPr>
            <p:ph idx="1"/>
          </p:nvPr>
        </p:nvSpPr>
        <p:spPr/>
        <p:txBody>
          <a:bodyPr vert="horz" wrap="square" lIns="91440" tIns="45720" rIns="91440" bIns="45720" anchor="t" anchorCtr="0"/>
          <a:p>
            <a:r>
              <a:rPr lang="zh-CN" altLang="en-US" dirty="0"/>
              <a:t>日历中的滚动条有必要吗？</a:t>
            </a:r>
            <a:endParaRPr lang="zh-CN" altLang="en-US" dirty="0"/>
          </a:p>
          <a:p>
            <a:pPr lvl="1"/>
            <a:r>
              <a:rPr lang="zh-CN" altLang="en-US" dirty="0"/>
              <a:t>时间是没有真正意义上的开始和结束的</a:t>
            </a:r>
            <a:endParaRPr lang="zh-CN" altLang="en-US" dirty="0"/>
          </a:p>
          <a:p>
            <a:pPr lvl="1"/>
            <a:r>
              <a:rPr lang="zh-CN" altLang="en-US" dirty="0"/>
              <a:t>不适合为无限时间轴进行导航</a:t>
            </a:r>
            <a:endParaRPr lang="zh-CN" altLang="en-US" dirty="0"/>
          </a:p>
        </p:txBody>
      </p:sp>
      <p:pic>
        <p:nvPicPr>
          <p:cNvPr id="39940" name="Picture 4"/>
          <p:cNvPicPr>
            <a:picLocks noChangeAspect="1"/>
          </p:cNvPicPr>
          <p:nvPr/>
        </p:nvPicPr>
        <p:blipFill>
          <a:blip r:embed="rId1"/>
          <a:stretch>
            <a:fillRect/>
          </a:stretch>
        </p:blipFill>
        <p:spPr>
          <a:xfrm>
            <a:off x="2411413" y="3068638"/>
            <a:ext cx="4248150" cy="2933700"/>
          </a:xfrm>
          <a:prstGeom prst="rect">
            <a:avLst/>
          </a:prstGeom>
          <a:noFill/>
          <a:ln w="9525">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Rectangle 2"/>
          <p:cNvSpPr>
            <a:spLocks noGrp="1"/>
          </p:cNvSpPr>
          <p:nvPr>
            <p:ph type="title"/>
          </p:nvPr>
        </p:nvSpPr>
        <p:spPr/>
        <p:txBody>
          <a:bodyPr vert="horz" wrap="square" lIns="91440" tIns="45720" rIns="91440" bIns="45720" anchor="b" anchorCtr="0"/>
          <a:p>
            <a:r>
              <a:rPr lang="zh-CN" altLang="en-US" dirty="0"/>
              <a:t>输入控件</a:t>
            </a:r>
            <a:endParaRPr lang="zh-CN" altLang="en-US" dirty="0"/>
          </a:p>
        </p:txBody>
      </p:sp>
      <p:sp>
        <p:nvSpPr>
          <p:cNvPr id="40963" name="Rectangle 3"/>
          <p:cNvSpPr>
            <a:spLocks noGrp="1"/>
          </p:cNvSpPr>
          <p:nvPr>
            <p:ph idx="1"/>
          </p:nvPr>
        </p:nvSpPr>
        <p:spPr>
          <a:xfrm>
            <a:off x="468313" y="1484313"/>
            <a:ext cx="8280400" cy="2719387"/>
          </a:xfrm>
        </p:spPr>
        <p:txBody>
          <a:bodyPr vert="horz" wrap="square" lIns="91440" tIns="45720" rIns="91440" bIns="45720" anchor="t" anchorCtr="0"/>
          <a:p>
            <a:r>
              <a:rPr lang="zh-CN" altLang="en-US" sz="2400" dirty="0"/>
              <a:t>让用户在程序中输入新的信息，而不仅仅是从列表中选择</a:t>
            </a:r>
            <a:endParaRPr lang="zh-CN" altLang="en-US" sz="2400" dirty="0"/>
          </a:p>
          <a:p>
            <a:r>
              <a:rPr lang="zh-CN" altLang="en-US" sz="2400" dirty="0"/>
              <a:t>有界输入控件</a:t>
            </a:r>
            <a:endParaRPr lang="zh-CN" altLang="en-US" sz="2400" dirty="0"/>
          </a:p>
          <a:p>
            <a:pPr lvl="1"/>
            <a:r>
              <a:rPr lang="zh-CN" altLang="en-US" sz="2000" dirty="0"/>
              <a:t>用于在任何需要有数值界限的地方</a:t>
            </a:r>
            <a:endParaRPr lang="zh-CN" altLang="en-US" sz="2000" dirty="0"/>
          </a:p>
          <a:p>
            <a:pPr lvl="2"/>
            <a:r>
              <a:rPr lang="zh-CN" altLang="en-US" sz="1800" dirty="0"/>
              <a:t>杜绝“实际上不能却说可能”的粗鲁方式</a:t>
            </a:r>
            <a:endParaRPr lang="zh-CN" altLang="en-US" sz="1800" dirty="0"/>
          </a:p>
          <a:p>
            <a:pPr lvl="1"/>
            <a:r>
              <a:rPr lang="zh-CN" altLang="en-US" sz="2000" dirty="0"/>
              <a:t>举例：滑动条、微调控制项、标尺等</a:t>
            </a:r>
            <a:endParaRPr lang="zh-CN" altLang="en-US" sz="2000" dirty="0"/>
          </a:p>
        </p:txBody>
      </p:sp>
      <p:pic>
        <p:nvPicPr>
          <p:cNvPr id="40964" name="Picture 4"/>
          <p:cNvPicPr>
            <a:picLocks noChangeAspect="1"/>
          </p:cNvPicPr>
          <p:nvPr/>
        </p:nvPicPr>
        <p:blipFill>
          <a:blip r:embed="rId1"/>
          <a:stretch>
            <a:fillRect/>
          </a:stretch>
        </p:blipFill>
        <p:spPr>
          <a:xfrm>
            <a:off x="684213" y="4292600"/>
            <a:ext cx="3816350" cy="1160463"/>
          </a:xfrm>
          <a:prstGeom prst="rect">
            <a:avLst/>
          </a:prstGeom>
          <a:noFill/>
          <a:ln w="9525" cap="flat" cmpd="sng">
            <a:solidFill>
              <a:srgbClr val="0000FF"/>
            </a:solidFill>
            <a:prstDash val="solid"/>
            <a:miter/>
            <a:headEnd type="none" w="med" len="med"/>
            <a:tailEnd type="none" w="med" len="med"/>
          </a:ln>
        </p:spPr>
      </p:pic>
      <p:pic>
        <p:nvPicPr>
          <p:cNvPr id="40965" name="Picture 5"/>
          <p:cNvPicPr>
            <a:picLocks noChangeAspect="1"/>
          </p:cNvPicPr>
          <p:nvPr/>
        </p:nvPicPr>
        <p:blipFill>
          <a:blip r:embed="rId2"/>
          <a:stretch>
            <a:fillRect/>
          </a:stretch>
        </p:blipFill>
        <p:spPr>
          <a:xfrm>
            <a:off x="4859338" y="4005263"/>
            <a:ext cx="3744912" cy="1758950"/>
          </a:xfrm>
          <a:prstGeom prst="rect">
            <a:avLst/>
          </a:prstGeom>
          <a:noFill/>
          <a:ln w="9525">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Rectangle 2"/>
          <p:cNvSpPr>
            <a:spLocks noGrp="1"/>
          </p:cNvSpPr>
          <p:nvPr>
            <p:ph type="title"/>
          </p:nvPr>
        </p:nvSpPr>
        <p:spPr/>
        <p:txBody>
          <a:bodyPr vert="horz" wrap="square" lIns="91440" tIns="45720" rIns="91440" bIns="45720" anchor="b" anchorCtr="0"/>
          <a:p>
            <a:endParaRPr lang="zh-CN" altLang="zh-CN" dirty="0"/>
          </a:p>
        </p:txBody>
      </p:sp>
      <p:sp>
        <p:nvSpPr>
          <p:cNvPr id="41987" name="Rectangle 3"/>
          <p:cNvSpPr>
            <a:spLocks noGrp="1"/>
          </p:cNvSpPr>
          <p:nvPr>
            <p:ph idx="1"/>
          </p:nvPr>
        </p:nvSpPr>
        <p:spPr/>
        <p:txBody>
          <a:bodyPr vert="horz" wrap="square" lIns="91440" tIns="45720" rIns="91440" bIns="45720" anchor="t" anchorCtr="0"/>
          <a:p>
            <a:r>
              <a:rPr lang="zh-CN" altLang="en-US" dirty="0"/>
              <a:t>无界输入控件</a:t>
            </a:r>
            <a:endParaRPr lang="zh-CN" altLang="en-US" dirty="0"/>
          </a:p>
          <a:p>
            <a:pPr lvl="1"/>
            <a:r>
              <a:rPr lang="zh-CN" altLang="en-US" dirty="0"/>
              <a:t>允许用户输入任意文本值，包括文字和数字</a:t>
            </a:r>
            <a:endParaRPr lang="zh-CN" altLang="en-US" dirty="0"/>
          </a:p>
          <a:p>
            <a:pPr lvl="1"/>
            <a:r>
              <a:rPr lang="zh-CN" altLang="en-US" dirty="0"/>
              <a:t>如文本编辑控件</a:t>
            </a:r>
            <a:endParaRPr lang="zh-CN" altLang="en-US" dirty="0"/>
          </a:p>
          <a:p>
            <a:pPr lvl="1"/>
            <a:r>
              <a:rPr lang="zh-CN" altLang="en-US" dirty="0"/>
              <a:t>某些情况下，可接收值的集合是有限的，但是对列表控件来说数量太大</a:t>
            </a:r>
            <a:endParaRPr lang="zh-CN" altLang="en-US" dirty="0"/>
          </a:p>
          <a:p>
            <a:pPr lvl="1"/>
            <a:r>
              <a:rPr lang="zh-CN" altLang="en-US" dirty="0"/>
              <a:t>输入数据后加以验证</a:t>
            </a:r>
            <a:endParaRPr lang="zh-CN" altLang="en-US" dirty="0"/>
          </a:p>
          <a:p>
            <a:pPr lvl="2"/>
            <a:r>
              <a:rPr lang="zh-CN" altLang="en-US" dirty="0"/>
              <a:t>验证控件</a:t>
            </a:r>
            <a:endParaRPr lang="zh-CN" altLang="en-US" dirty="0"/>
          </a:p>
          <a:p>
            <a:pPr lvl="2"/>
            <a:r>
              <a:rPr lang="zh-CN" altLang="en-US" dirty="0"/>
              <a:t>为用户提供充分反馈</a:t>
            </a:r>
            <a:endParaRPr lang="zh-CN" altLang="en-US" dirty="0"/>
          </a:p>
          <a:p>
            <a:pPr lvl="1"/>
            <a:r>
              <a:rPr lang="zh-CN" altLang="en-US" dirty="0"/>
              <a:t>保留输入的有效信息</a:t>
            </a:r>
            <a:endParaRPr lang="zh-CN" altLang="en-US" dirty="0"/>
          </a:p>
          <a:p>
            <a:pPr lvl="1"/>
            <a:endParaRPr lang="zh-CN" altLang="en-US" dirty="0"/>
          </a:p>
          <a:p>
            <a:endParaRPr lang="en-US" altLang="zh-CN"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Rectangle 2"/>
          <p:cNvSpPr>
            <a:spLocks noGrp="1"/>
          </p:cNvSpPr>
          <p:nvPr>
            <p:ph type="title"/>
          </p:nvPr>
        </p:nvSpPr>
        <p:spPr/>
        <p:txBody>
          <a:bodyPr vert="horz" wrap="square" lIns="91440" tIns="45720" rIns="91440" bIns="45720" anchor="b" anchorCtr="0"/>
          <a:p>
            <a:r>
              <a:rPr lang="zh-CN" altLang="en-US" sz="2800" dirty="0"/>
              <a:t>主要内容</a:t>
            </a:r>
            <a:endParaRPr lang="zh-CN" altLang="en-US" sz="2800" dirty="0"/>
          </a:p>
        </p:txBody>
      </p:sp>
      <p:sp>
        <p:nvSpPr>
          <p:cNvPr id="569347" name="Rectangle 3"/>
          <p:cNvSpPr>
            <a:spLocks noGrp="1"/>
          </p:cNvSpPr>
          <p:nvPr>
            <p:ph idx="1"/>
          </p:nvPr>
        </p:nvSpPr>
        <p:spPr/>
        <p:txBody>
          <a:bodyPr vert="horz" wrap="square" lIns="91440" tIns="45720" rIns="91440" bIns="45720" anchor="t" anchorCtr="0"/>
          <a:p>
            <a:r>
              <a:rPr lang="zh-CN" altLang="en-US" dirty="0"/>
              <a:t>窗口和菜单 </a:t>
            </a:r>
            <a:endParaRPr lang="zh-CN" altLang="en-US" dirty="0"/>
          </a:p>
          <a:p>
            <a:r>
              <a:rPr lang="zh-CN" altLang="en-US" dirty="0"/>
              <a:t>对话框 </a:t>
            </a:r>
            <a:endParaRPr lang="zh-CN" altLang="en-US" dirty="0"/>
          </a:p>
          <a:p>
            <a:r>
              <a:rPr lang="zh-CN" altLang="en-US" dirty="0"/>
              <a:t>常用控件 </a:t>
            </a:r>
            <a:endParaRPr lang="zh-CN" altLang="en-US" dirty="0"/>
          </a:p>
          <a:p>
            <a:r>
              <a:rPr lang="zh-CN" altLang="en-US" dirty="0"/>
              <a:t>工具栏 </a:t>
            </a:r>
            <a:endParaRPr lang="zh-CN" altLang="en-US" dirty="0"/>
          </a:p>
          <a:p>
            <a:r>
              <a:rPr lang="zh-CN" altLang="en-US" dirty="0"/>
              <a:t>屏幕复杂性度量 </a:t>
            </a:r>
            <a:endParaRPr lang="zh-CN" altLang="en-US" dirty="0"/>
          </a:p>
          <a:p>
            <a:r>
              <a:rPr lang="zh-CN" altLang="en-US" dirty="0"/>
              <a:t>用户界面设计原理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569347">
                                            <p:txEl>
                                              <p:charRg st="18" end="23"/>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Rectangle 2"/>
          <p:cNvSpPr>
            <a:spLocks noGrp="1"/>
          </p:cNvSpPr>
          <p:nvPr>
            <p:ph type="title"/>
          </p:nvPr>
        </p:nvSpPr>
        <p:spPr/>
        <p:txBody>
          <a:bodyPr vert="horz" wrap="square" lIns="91440" tIns="45720" rIns="91440" bIns="45720" anchor="b" anchorCtr="0"/>
          <a:p>
            <a:r>
              <a:rPr lang="zh-CN" altLang="en-US" dirty="0"/>
              <a:t>工具栏</a:t>
            </a:r>
            <a:endParaRPr lang="zh-CN" altLang="en-US" dirty="0"/>
          </a:p>
        </p:txBody>
      </p:sp>
      <p:sp>
        <p:nvSpPr>
          <p:cNvPr id="44035" name="Rectangle 3"/>
          <p:cNvSpPr>
            <a:spLocks noGrp="1"/>
          </p:cNvSpPr>
          <p:nvPr>
            <p:ph idx="1"/>
          </p:nvPr>
        </p:nvSpPr>
        <p:spPr>
          <a:xfrm>
            <a:off x="468313" y="1484313"/>
            <a:ext cx="8142287" cy="3556000"/>
          </a:xfrm>
        </p:spPr>
        <p:txBody>
          <a:bodyPr vert="horz" wrap="square" lIns="91440" tIns="45720" rIns="91440" bIns="45720" anchor="t" anchorCtr="0"/>
          <a:p>
            <a:r>
              <a:rPr lang="zh-CN" altLang="en-US" sz="2400" dirty="0"/>
              <a:t>微软第一个将其引入用户界面</a:t>
            </a:r>
            <a:endParaRPr lang="zh-CN" altLang="en-US" sz="2400" dirty="0"/>
          </a:p>
          <a:p>
            <a:r>
              <a:rPr lang="zh-CN" altLang="en-US" sz="2400" dirty="0"/>
              <a:t>工具栏 </a:t>
            </a:r>
            <a:r>
              <a:rPr lang="en-US" altLang="zh-CN" sz="2400" dirty="0"/>
              <a:t>VS. </a:t>
            </a:r>
            <a:r>
              <a:rPr lang="zh-CN" altLang="en-US" sz="2400" dirty="0"/>
              <a:t>菜单 </a:t>
            </a:r>
            <a:endParaRPr lang="zh-CN" altLang="en-US" sz="2400" dirty="0"/>
          </a:p>
          <a:p>
            <a:pPr lvl="1"/>
            <a:r>
              <a:rPr lang="zh-CN" altLang="en-US" sz="2000" dirty="0"/>
              <a:t>都提供对程序功能的访问</a:t>
            </a:r>
            <a:endParaRPr lang="zh-CN" altLang="en-US" sz="2000" dirty="0"/>
          </a:p>
          <a:p>
            <a:pPr lvl="1"/>
            <a:r>
              <a:rPr lang="zh-CN" altLang="en-US" sz="2000" dirty="0"/>
              <a:t>菜单提供完整的工具集，主要用于教学</a:t>
            </a:r>
            <a:endParaRPr lang="zh-CN" altLang="en-US" sz="2000" dirty="0"/>
          </a:p>
          <a:p>
            <a:pPr lvl="1"/>
            <a:r>
              <a:rPr lang="zh-CN" altLang="en-US" sz="2000" dirty="0"/>
              <a:t>工具栏是为经常使用的命令设置的，对新手用户帮助不大</a:t>
            </a:r>
            <a:endParaRPr lang="zh-CN" altLang="en-US" sz="2000" dirty="0"/>
          </a:p>
          <a:p>
            <a:pPr lvl="2"/>
            <a:r>
              <a:rPr lang="zh-CN" altLang="en-US" sz="1800" dirty="0"/>
              <a:t>工具提示可以在一定程度上缓解这个问题</a:t>
            </a:r>
            <a:endParaRPr lang="zh-CN" altLang="en-US" sz="1800" dirty="0"/>
          </a:p>
          <a:p>
            <a:pPr lvl="1"/>
            <a:r>
              <a:rPr lang="zh-CN" altLang="en-US" sz="2000" dirty="0"/>
              <a:t>“工具栏是单行</a:t>
            </a:r>
            <a:r>
              <a:rPr lang="en-US" altLang="zh-CN" sz="2000" dirty="0"/>
              <a:t>(</a:t>
            </a:r>
            <a:r>
              <a:rPr lang="zh-CN" altLang="en-US" sz="2000" dirty="0"/>
              <a:t>或单列</a:t>
            </a:r>
            <a:r>
              <a:rPr lang="en-US" altLang="zh-CN" sz="2000" dirty="0"/>
              <a:t>)</a:t>
            </a:r>
            <a:r>
              <a:rPr lang="zh-CN" altLang="en-US" sz="2000" dirty="0"/>
              <a:t>排列且始终可见的图形化立即菜单项”</a:t>
            </a:r>
            <a:endParaRPr lang="zh-CN" altLang="en-US" sz="2000" dirty="0"/>
          </a:p>
        </p:txBody>
      </p:sp>
      <p:pic>
        <p:nvPicPr>
          <p:cNvPr id="44036" name="Picture 4"/>
          <p:cNvPicPr>
            <a:picLocks noChangeAspect="1"/>
          </p:cNvPicPr>
          <p:nvPr/>
        </p:nvPicPr>
        <p:blipFill>
          <a:blip r:embed="rId1"/>
          <a:stretch>
            <a:fillRect/>
          </a:stretch>
        </p:blipFill>
        <p:spPr>
          <a:xfrm>
            <a:off x="611188" y="4941888"/>
            <a:ext cx="8066087" cy="531812"/>
          </a:xfrm>
          <a:prstGeom prst="rect">
            <a:avLst/>
          </a:prstGeom>
          <a:noFill/>
          <a:ln w="9525">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8" name="Rectangle 2"/>
          <p:cNvSpPr>
            <a:spLocks noGrp="1"/>
          </p:cNvSpPr>
          <p:nvPr>
            <p:ph type="title"/>
          </p:nvPr>
        </p:nvSpPr>
        <p:spPr/>
        <p:txBody>
          <a:bodyPr vert="horz" wrap="square" lIns="91440" tIns="45720" rIns="91440" bIns="45720" anchor="b" anchorCtr="0"/>
          <a:p>
            <a:endParaRPr lang="zh-CN" altLang="zh-CN" dirty="0"/>
          </a:p>
        </p:txBody>
      </p:sp>
      <p:sp>
        <p:nvSpPr>
          <p:cNvPr id="45059" name="Rectangle 3"/>
          <p:cNvSpPr>
            <a:spLocks noGrp="1"/>
          </p:cNvSpPr>
          <p:nvPr>
            <p:ph idx="1"/>
          </p:nvPr>
        </p:nvSpPr>
        <p:spPr>
          <a:xfrm>
            <a:off x="611188" y="1557338"/>
            <a:ext cx="7993062" cy="4824412"/>
          </a:xfrm>
        </p:spPr>
        <p:txBody>
          <a:bodyPr vert="horz" wrap="square" lIns="91440" tIns="45720" rIns="91440" bIns="45720" anchor="t" anchorCtr="0"/>
          <a:p>
            <a:r>
              <a:rPr lang="zh-CN" altLang="en-US" sz="2400" dirty="0"/>
              <a:t>工具栏上的图标与文本</a:t>
            </a:r>
            <a:endParaRPr lang="zh-CN" altLang="en-US" sz="2400" dirty="0"/>
          </a:p>
          <a:p>
            <a:pPr lvl="1"/>
            <a:r>
              <a:rPr lang="zh-CN" altLang="en-US" sz="2000" dirty="0"/>
              <a:t>文本标签精确，但阅读与识别速度较慢</a:t>
            </a:r>
            <a:endParaRPr lang="zh-CN" altLang="en-US" sz="2000" dirty="0"/>
          </a:p>
          <a:p>
            <a:pPr lvl="1"/>
            <a:r>
              <a:rPr lang="zh-CN" altLang="en-US" sz="2000" dirty="0"/>
              <a:t>工具栏和菜单的用途不同</a:t>
            </a:r>
            <a:endParaRPr lang="zh-CN" altLang="en-US" sz="2000" dirty="0"/>
          </a:p>
          <a:p>
            <a:pPr lvl="2"/>
            <a:r>
              <a:rPr lang="zh-CN" altLang="en-US" sz="1800" dirty="0"/>
              <a:t>工具栏主要为常用功能提供快速访问</a:t>
            </a:r>
            <a:endParaRPr lang="zh-CN" altLang="en-US" sz="1800" dirty="0"/>
          </a:p>
          <a:p>
            <a:pPr lvl="2"/>
            <a:r>
              <a:rPr lang="zh-CN" altLang="en-US" sz="1800" dirty="0"/>
              <a:t>图形的表意特征较文本更适合担当这种角色</a:t>
            </a:r>
            <a:endParaRPr lang="zh-CN" altLang="en-US" sz="1800" dirty="0"/>
          </a:p>
          <a:p>
            <a:pPr lvl="1"/>
            <a:r>
              <a:rPr lang="zh-CN" altLang="en-US" sz="2000" dirty="0"/>
              <a:t>图标图像</a:t>
            </a:r>
            <a:endParaRPr lang="zh-CN" altLang="en-US" sz="2000" dirty="0"/>
          </a:p>
          <a:p>
            <a:pPr lvl="2"/>
            <a:r>
              <a:rPr lang="zh-CN" altLang="en-US" sz="1800" dirty="0"/>
              <a:t>找代表事物的图像比寻找代表动作或关系的图像容易得多，如垃圾桶、打印机等</a:t>
            </a:r>
            <a:endParaRPr lang="zh-CN" altLang="en-US" sz="1800" dirty="0"/>
          </a:p>
          <a:p>
            <a:pPr lvl="2"/>
            <a:endParaRPr lang="zh-CN" altLang="en-US" sz="900" dirty="0"/>
          </a:p>
          <a:p>
            <a:r>
              <a:rPr lang="en-US" altLang="zh-CN" sz="2400" dirty="0"/>
              <a:t>Q:</a:t>
            </a:r>
            <a:r>
              <a:rPr lang="zh-CN" altLang="en-US" sz="2400" dirty="0"/>
              <a:t>为什么不能同时使用文本和图像？</a:t>
            </a:r>
            <a:endParaRPr lang="zh-CN" altLang="en-US" sz="2400" dirty="0"/>
          </a:p>
          <a:p>
            <a:pPr lvl="2"/>
            <a:r>
              <a:rPr lang="zh-CN" altLang="en-US" sz="1800" dirty="0"/>
              <a:t>屏幕空间非常宝贵</a:t>
            </a:r>
            <a:endParaRPr lang="zh-CN" altLang="en-US" sz="1800" dirty="0"/>
          </a:p>
          <a:p>
            <a:pPr lvl="2"/>
            <a:r>
              <a:rPr lang="zh-CN" altLang="en-US" sz="1800" dirty="0"/>
              <a:t>解决：工具提示</a:t>
            </a:r>
            <a:endParaRPr lang="zh-CN" altLang="en-US" sz="18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2" name="Rectangle 2"/>
          <p:cNvSpPr>
            <a:spLocks noGrp="1"/>
          </p:cNvSpPr>
          <p:nvPr>
            <p:ph type="title"/>
          </p:nvPr>
        </p:nvSpPr>
        <p:spPr/>
        <p:txBody>
          <a:bodyPr vert="horz" wrap="square" lIns="91440" tIns="45720" rIns="91440" bIns="45720" anchor="b" anchorCtr="0"/>
          <a:p>
            <a:r>
              <a:rPr lang="zh-CN" altLang="en-US" dirty="0"/>
              <a:t>解释工具栏控件</a:t>
            </a:r>
            <a:endParaRPr lang="zh-CN" altLang="en-US" dirty="0"/>
          </a:p>
        </p:txBody>
      </p:sp>
      <p:sp>
        <p:nvSpPr>
          <p:cNvPr id="46083" name="Rectangle 3"/>
          <p:cNvSpPr>
            <a:spLocks noGrp="1"/>
          </p:cNvSpPr>
          <p:nvPr>
            <p:ph idx="1"/>
          </p:nvPr>
        </p:nvSpPr>
        <p:spPr/>
        <p:txBody>
          <a:bodyPr vert="horz" wrap="square" lIns="91440" tIns="45720" rIns="91440" bIns="45720" anchor="t" anchorCtr="0"/>
          <a:p>
            <a:r>
              <a:rPr lang="en-US" altLang="zh-CN" sz="2400" dirty="0"/>
              <a:t>Apple</a:t>
            </a:r>
            <a:r>
              <a:rPr lang="zh-CN" altLang="en-US" sz="2400" dirty="0"/>
              <a:t>公司的</a:t>
            </a:r>
            <a:r>
              <a:rPr lang="en-US" altLang="zh-CN" sz="2400" dirty="0"/>
              <a:t>System 7</a:t>
            </a:r>
            <a:r>
              <a:rPr lang="zh-CN" altLang="en-US" sz="2400" dirty="0"/>
              <a:t>操作系统最早尝试解决该问题：气球帮助</a:t>
            </a:r>
            <a:endParaRPr lang="zh-CN" altLang="en-US" sz="2400" dirty="0"/>
          </a:p>
          <a:p>
            <a:pPr lvl="1"/>
            <a:r>
              <a:rPr lang="zh-CN" altLang="en-US" sz="2000" dirty="0"/>
              <a:t>鼠标经过与气球弹出之间没有延迟</a:t>
            </a:r>
            <a:endParaRPr lang="zh-CN" altLang="en-US" sz="2000" dirty="0"/>
          </a:p>
          <a:p>
            <a:pPr lvl="1"/>
            <a:r>
              <a:rPr lang="zh-CN" altLang="en-US" sz="2000" dirty="0"/>
              <a:t>气球会遮挡一大块应用的区域</a:t>
            </a:r>
            <a:endParaRPr lang="zh-CN" altLang="en-US" sz="2000" dirty="0"/>
          </a:p>
          <a:p>
            <a:pPr lvl="1"/>
            <a:r>
              <a:rPr lang="zh-CN" altLang="en-US" sz="2000" dirty="0"/>
              <a:t>模态帮助系统，无法同时学习和使用</a:t>
            </a:r>
            <a:endParaRPr lang="zh-CN" altLang="en-US" sz="2000" dirty="0"/>
          </a:p>
          <a:p>
            <a:pPr lvl="1"/>
            <a:endParaRPr lang="zh-CN" altLang="en-US" sz="2000" dirty="0"/>
          </a:p>
          <a:p>
            <a:r>
              <a:rPr lang="zh-CN" altLang="en-US" sz="2400" dirty="0"/>
              <a:t>工具提示</a:t>
            </a:r>
            <a:r>
              <a:rPr lang="en-US" altLang="zh-CN" sz="2400" dirty="0"/>
              <a:t>(ToolTips)</a:t>
            </a:r>
            <a:endParaRPr lang="en-US" altLang="zh-CN" sz="2400" dirty="0"/>
          </a:p>
          <a:p>
            <a:pPr lvl="1"/>
            <a:r>
              <a:rPr lang="en-US" altLang="zh-CN" sz="2000" dirty="0"/>
              <a:t>Microsoft</a:t>
            </a:r>
            <a:r>
              <a:rPr lang="zh-CN" altLang="en-US" sz="2000" dirty="0"/>
              <a:t>提出的气球帮助的变体</a:t>
            </a:r>
            <a:endParaRPr lang="zh-CN" altLang="en-US" sz="2000" dirty="0"/>
          </a:p>
          <a:p>
            <a:pPr lvl="1"/>
            <a:r>
              <a:rPr lang="zh-CN" altLang="en-US" sz="2000" dirty="0"/>
              <a:t>延时出现的时机非常好，大约</a:t>
            </a:r>
            <a:r>
              <a:rPr lang="en-US" altLang="zh-CN" sz="2000" dirty="0"/>
              <a:t>1</a:t>
            </a:r>
            <a:r>
              <a:rPr lang="zh-CN" altLang="en-US" sz="2000" dirty="0"/>
              <a:t>秒后显示帮助</a:t>
            </a:r>
            <a:endParaRPr lang="zh-CN" altLang="en-US" sz="2000" dirty="0"/>
          </a:p>
          <a:p>
            <a:pPr lvl="1"/>
            <a:r>
              <a:rPr lang="zh-CN" altLang="en-US" sz="2000" dirty="0"/>
              <a:t>只包含一个单词或非常短的词组</a:t>
            </a:r>
            <a:endParaRPr lang="zh-CN" altLang="en-US" sz="2000" dirty="0"/>
          </a:p>
        </p:txBody>
      </p:sp>
      <p:pic>
        <p:nvPicPr>
          <p:cNvPr id="46084" name="Picture 8"/>
          <p:cNvPicPr>
            <a:picLocks noChangeAspect="1"/>
          </p:cNvPicPr>
          <p:nvPr/>
        </p:nvPicPr>
        <p:blipFill>
          <a:blip r:embed="rId1"/>
          <a:stretch>
            <a:fillRect/>
          </a:stretch>
        </p:blipFill>
        <p:spPr>
          <a:xfrm>
            <a:off x="6372225" y="2205038"/>
            <a:ext cx="2016125" cy="1776412"/>
          </a:xfrm>
          <a:prstGeom prst="rect">
            <a:avLst/>
          </a:prstGeom>
          <a:noFill/>
          <a:ln w="9525">
            <a:noFill/>
          </a:ln>
        </p:spPr>
      </p:pic>
      <p:pic>
        <p:nvPicPr>
          <p:cNvPr id="46085" name="Picture 9"/>
          <p:cNvPicPr>
            <a:picLocks noChangeAspect="1"/>
          </p:cNvPicPr>
          <p:nvPr/>
        </p:nvPicPr>
        <p:blipFill>
          <a:blip r:embed="rId2"/>
          <a:stretch>
            <a:fillRect/>
          </a:stretch>
        </p:blipFill>
        <p:spPr>
          <a:xfrm>
            <a:off x="6372225" y="5013325"/>
            <a:ext cx="1997075" cy="681038"/>
          </a:xfrm>
          <a:prstGeom prst="rect">
            <a:avLst/>
          </a:prstGeom>
          <a:noFill/>
          <a:ln w="9525">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6" name="Rectangle 2"/>
          <p:cNvSpPr>
            <a:spLocks noGrp="1"/>
          </p:cNvSpPr>
          <p:nvPr>
            <p:ph type="title"/>
          </p:nvPr>
        </p:nvSpPr>
        <p:spPr/>
        <p:txBody>
          <a:bodyPr vert="horz" wrap="square" lIns="91440" tIns="45720" rIns="91440" bIns="45720" anchor="b" anchorCtr="0"/>
          <a:p>
            <a:r>
              <a:rPr lang="zh-CN" altLang="en-US" dirty="0"/>
              <a:t>工具栏的演化</a:t>
            </a:r>
            <a:endParaRPr lang="zh-CN" altLang="en-US" dirty="0"/>
          </a:p>
        </p:txBody>
      </p:sp>
      <p:sp>
        <p:nvSpPr>
          <p:cNvPr id="47107" name="Rectangle 3"/>
          <p:cNvSpPr>
            <a:spLocks noGrp="1"/>
          </p:cNvSpPr>
          <p:nvPr>
            <p:ph idx="1"/>
          </p:nvPr>
        </p:nvSpPr>
        <p:spPr/>
        <p:txBody>
          <a:bodyPr vert="horz" wrap="square" lIns="91440" tIns="45720" rIns="91440" bIns="45720" anchor="t" anchorCtr="0"/>
          <a:p>
            <a:r>
              <a:rPr lang="zh-CN" altLang="en-US" dirty="0"/>
              <a:t>没有理由将工具栏控件限制为图标按钮</a:t>
            </a:r>
            <a:endParaRPr lang="zh-CN" altLang="en-US" dirty="0"/>
          </a:p>
          <a:p>
            <a:pPr lvl="1"/>
            <a:r>
              <a:rPr lang="zh-CN" altLang="en-US" dirty="0"/>
              <a:t>组合框：</a:t>
            </a:r>
            <a:r>
              <a:rPr lang="en-US" altLang="zh-CN" dirty="0"/>
              <a:t>Word</a:t>
            </a:r>
            <a:r>
              <a:rPr lang="zh-CN" altLang="en-US" dirty="0"/>
              <a:t>样式、字体和字号控制</a:t>
            </a:r>
            <a:endParaRPr lang="zh-CN" altLang="en-US" dirty="0"/>
          </a:p>
          <a:p>
            <a:pPr lvl="1"/>
            <a:r>
              <a:rPr lang="zh-CN" altLang="en-US" dirty="0"/>
              <a:t>状态指示</a:t>
            </a:r>
            <a:endParaRPr lang="zh-CN" altLang="en-US" dirty="0"/>
          </a:p>
          <a:p>
            <a:pPr lvl="1"/>
            <a:r>
              <a:rPr lang="zh-CN" altLang="en-US" dirty="0"/>
              <a:t>工具栏上的菜单</a:t>
            </a:r>
            <a:endParaRPr lang="zh-CN" altLang="en-US" dirty="0"/>
          </a:p>
          <a:p>
            <a:pPr lvl="1"/>
            <a:r>
              <a:rPr lang="zh-CN" altLang="en-US" dirty="0"/>
              <a:t>可移动工具栏</a:t>
            </a:r>
            <a:endParaRPr lang="zh-CN" altLang="en-US" dirty="0"/>
          </a:p>
          <a:p>
            <a:pPr lvl="1"/>
            <a:r>
              <a:rPr lang="zh-CN" altLang="en-US" dirty="0"/>
              <a:t>可定制工具栏</a:t>
            </a:r>
            <a:endParaRPr lang="zh-CN" altLang="en-US" dirty="0"/>
          </a:p>
          <a:p>
            <a:pPr lvl="1"/>
            <a:r>
              <a:rPr lang="zh-CN" altLang="en-US" dirty="0"/>
              <a:t>带条（</a:t>
            </a:r>
            <a:r>
              <a:rPr lang="en-US" altLang="zh-CN" dirty="0"/>
              <a:t>Ribbon</a:t>
            </a:r>
            <a:r>
              <a:rPr lang="zh-CN" altLang="en-US" dirty="0"/>
              <a:t>）</a:t>
            </a:r>
            <a:endParaRPr lang="zh-CN" altLang="en-US" dirty="0"/>
          </a:p>
        </p:txBody>
      </p:sp>
      <p:pic>
        <p:nvPicPr>
          <p:cNvPr id="47108" name="Picture 4"/>
          <p:cNvPicPr>
            <a:picLocks noChangeAspect="1"/>
          </p:cNvPicPr>
          <p:nvPr/>
        </p:nvPicPr>
        <p:blipFill>
          <a:blip r:embed="rId1"/>
          <a:stretch>
            <a:fillRect/>
          </a:stretch>
        </p:blipFill>
        <p:spPr>
          <a:xfrm>
            <a:off x="3851275" y="2492375"/>
            <a:ext cx="4902200" cy="471488"/>
          </a:xfrm>
          <a:prstGeom prst="rect">
            <a:avLst/>
          </a:prstGeom>
          <a:noFill/>
          <a:ln w="9525">
            <a:noFill/>
          </a:ln>
        </p:spPr>
      </p:pic>
      <p:pic>
        <p:nvPicPr>
          <p:cNvPr id="47109" name="Picture 10"/>
          <p:cNvPicPr>
            <a:picLocks noChangeAspect="1"/>
          </p:cNvPicPr>
          <p:nvPr/>
        </p:nvPicPr>
        <p:blipFill>
          <a:blip r:embed="rId2"/>
          <a:stretch>
            <a:fillRect/>
          </a:stretch>
        </p:blipFill>
        <p:spPr>
          <a:xfrm>
            <a:off x="3851275" y="3357563"/>
            <a:ext cx="4968875" cy="1817687"/>
          </a:xfrm>
          <a:prstGeom prst="rect">
            <a:avLst/>
          </a:prstGeom>
          <a:noFill/>
          <a:ln w="9525" cap="flat" cmpd="sng">
            <a:solidFill>
              <a:srgbClr val="0000FF"/>
            </a:solidFill>
            <a:prstDash val="solid"/>
            <a:miter/>
            <a:headEnd type="none" w="med" len="med"/>
            <a:tailEnd type="none" w="med" len="med"/>
          </a:ln>
        </p:spPr>
      </p:pic>
      <p:pic>
        <p:nvPicPr>
          <p:cNvPr id="47110" name="Picture 6"/>
          <p:cNvPicPr>
            <a:picLocks noChangeAspect="1"/>
          </p:cNvPicPr>
          <p:nvPr/>
        </p:nvPicPr>
        <p:blipFill>
          <a:blip r:embed="rId3"/>
          <a:stretch>
            <a:fillRect/>
          </a:stretch>
        </p:blipFill>
        <p:spPr>
          <a:xfrm>
            <a:off x="323850" y="4724400"/>
            <a:ext cx="5040313" cy="1238250"/>
          </a:xfrm>
          <a:prstGeom prst="rect">
            <a:avLst/>
          </a:prstGeom>
          <a:noFill/>
          <a:ln w="9525">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30" name="Rectangle 2"/>
          <p:cNvSpPr>
            <a:spLocks noGrp="1"/>
          </p:cNvSpPr>
          <p:nvPr>
            <p:ph type="title"/>
          </p:nvPr>
        </p:nvSpPr>
        <p:spPr/>
        <p:txBody>
          <a:bodyPr vert="horz" wrap="square" lIns="91440" tIns="45720" rIns="91440" bIns="45720" anchor="b" anchorCtr="0"/>
          <a:p>
            <a:r>
              <a:rPr lang="zh-CN" altLang="en-US" dirty="0"/>
              <a:t>图标</a:t>
            </a:r>
            <a:endParaRPr lang="en-US" altLang="zh-CN" dirty="0"/>
          </a:p>
        </p:txBody>
      </p:sp>
      <p:sp>
        <p:nvSpPr>
          <p:cNvPr id="48131" name="Rectangle 3"/>
          <p:cNvSpPr>
            <a:spLocks noGrp="1"/>
          </p:cNvSpPr>
          <p:nvPr>
            <p:ph idx="1"/>
          </p:nvPr>
        </p:nvSpPr>
        <p:spPr/>
        <p:txBody>
          <a:bodyPr vert="horz" wrap="square" lIns="91440" tIns="45720" rIns="91440" bIns="45720" anchor="t" anchorCtr="0"/>
          <a:p>
            <a:r>
              <a:rPr lang="zh-CN" altLang="en-US" dirty="0"/>
              <a:t>小图像，用来表示系统对象、应用程序、实用工具、命令</a:t>
            </a:r>
            <a:endParaRPr lang="en-US" altLang="zh-CN" dirty="0"/>
          </a:p>
          <a:p>
            <a:r>
              <a:rPr lang="zh-CN" altLang="en-US" dirty="0"/>
              <a:t>假设</a:t>
            </a:r>
            <a:endParaRPr lang="en-US" altLang="zh-CN" dirty="0"/>
          </a:p>
          <a:p>
            <a:pPr lvl="1"/>
            <a:r>
              <a:rPr lang="zh-CN" altLang="en-US" dirty="0"/>
              <a:t>图标能降低系统复杂度，使之更加容易学习和使用</a:t>
            </a:r>
            <a:endParaRPr lang="en-US" altLang="zh-CN" dirty="0"/>
          </a:p>
          <a:p>
            <a:r>
              <a:rPr lang="zh-CN" altLang="en-US" dirty="0"/>
              <a:t>问题</a:t>
            </a:r>
            <a:endParaRPr lang="en-US" altLang="zh-CN" dirty="0"/>
          </a:p>
          <a:p>
            <a:pPr lvl="1"/>
            <a:r>
              <a:rPr lang="zh-CN" altLang="en-US" dirty="0"/>
              <a:t>大量图标之间的区分</a:t>
            </a:r>
            <a:endParaRPr lang="en-US" altLang="zh-CN" dirty="0"/>
          </a:p>
          <a:p>
            <a:pPr lvl="1"/>
            <a:r>
              <a:rPr lang="zh-CN" altLang="en-US" dirty="0"/>
              <a:t>解决方案</a:t>
            </a:r>
            <a:endParaRPr lang="en-US" altLang="zh-CN" dirty="0"/>
          </a:p>
          <a:p>
            <a:pPr lvl="2"/>
            <a:r>
              <a:rPr lang="zh-CN" altLang="en-US" dirty="0"/>
              <a:t>通过颜色、形状或大小来区分同一类图标</a:t>
            </a:r>
            <a:endParaRPr lang="en-US" altLang="zh-C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4" name="页脚占位符 4"/>
          <p:cNvSpPr txBox="1">
            <a:spLocks noGrp="1"/>
          </p:cNvSpPr>
          <p:nvPr>
            <p:ph type="ftr" sz="quarter" idx="11"/>
          </p:nvPr>
        </p:nvSpPr>
        <p:spPr>
          <a:xfrm>
            <a:off x="611188" y="6308725"/>
            <a:ext cx="7993062" cy="433388"/>
          </a:xfrm>
        </p:spPr>
        <p:txBody>
          <a:bodyPr/>
          <a:p>
            <a:pPr marL="0" indent="0" eaLnBrk="1" hangingPunct="1">
              <a:spcBef>
                <a:spcPct val="0"/>
              </a:spcBef>
              <a:buClrTx/>
              <a:buSzTx/>
              <a:buFontTx/>
              <a:buNone/>
            </a:pPr>
            <a:r>
              <a:rPr lang="zh-CN" altLang="en-US" sz="1400" dirty="0">
                <a:latin typeface="华文隶书" panose="02010800040101010101" pitchFamily="2" charset="-122"/>
                <a:ea typeface="华文隶书" panose="02010800040101010101" pitchFamily="2" charset="-122"/>
              </a:rPr>
              <a:t>南京大学软件学院                                         人机交互的软件工程方法                                         </a:t>
            </a:r>
            <a:endParaRPr lang="zh-CN" altLang="en-US" sz="1400" dirty="0">
              <a:latin typeface="华文隶书" panose="02010800040101010101" pitchFamily="2" charset="-122"/>
              <a:ea typeface="华文隶书" panose="02010800040101010101" pitchFamily="2" charset="-122"/>
            </a:endParaRPr>
          </a:p>
          <a:p>
            <a:pPr marL="0" indent="0" eaLnBrk="1" hangingPunct="1">
              <a:spcBef>
                <a:spcPct val="0"/>
              </a:spcBef>
              <a:buClrTx/>
              <a:buSzTx/>
              <a:buFontTx/>
              <a:buNone/>
            </a:pPr>
            <a:endParaRPr lang="en-US" altLang="zh-CN" sz="1400" dirty="0">
              <a:latin typeface="华文隶书" panose="02010800040101010101" pitchFamily="2" charset="-122"/>
              <a:ea typeface="华文隶书" panose="02010800040101010101" pitchFamily="2" charset="-122"/>
            </a:endParaRPr>
          </a:p>
        </p:txBody>
      </p:sp>
      <p:pic>
        <p:nvPicPr>
          <p:cNvPr id="3079" name="Picture 12"/>
          <p:cNvPicPr>
            <a:picLocks noChangeAspect="1"/>
          </p:cNvPicPr>
          <p:nvPr/>
        </p:nvPicPr>
        <p:blipFill>
          <a:blip r:embed="rId1"/>
          <a:stretch>
            <a:fillRect/>
          </a:stretch>
        </p:blipFill>
        <p:spPr>
          <a:xfrm>
            <a:off x="14288" y="6092825"/>
            <a:ext cx="9117012" cy="28575"/>
          </a:xfrm>
          <a:prstGeom prst="rect">
            <a:avLst/>
          </a:prstGeom>
          <a:noFill/>
          <a:ln w="9525">
            <a:noFill/>
          </a:ln>
        </p:spPr>
      </p:pic>
      <p:pic>
        <p:nvPicPr>
          <p:cNvPr id="3080" name="Picture 13"/>
          <p:cNvPicPr>
            <a:picLocks noChangeAspect="1"/>
          </p:cNvPicPr>
          <p:nvPr/>
        </p:nvPicPr>
        <p:blipFill>
          <a:blip r:embed="rId1"/>
          <a:stretch>
            <a:fillRect/>
          </a:stretch>
        </p:blipFill>
        <p:spPr>
          <a:xfrm>
            <a:off x="0" y="1268413"/>
            <a:ext cx="9117013" cy="28575"/>
          </a:xfrm>
          <a:prstGeom prst="rect">
            <a:avLst/>
          </a:prstGeom>
          <a:noFill/>
          <a:ln w="9525">
            <a:noFill/>
          </a:ln>
        </p:spPr>
      </p:pic>
      <p:sp>
        <p:nvSpPr>
          <p:cNvPr id="3082" name="Rectangle 18"/>
          <p:cNvSpPr/>
          <p:nvPr/>
        </p:nvSpPr>
        <p:spPr>
          <a:xfrm>
            <a:off x="179388" y="0"/>
            <a:ext cx="863600" cy="1052513"/>
          </a:xfrm>
          <a:prstGeom prst="rect">
            <a:avLst/>
          </a:prstGeom>
          <a:solidFill>
            <a:schemeClr val="bg1"/>
          </a:solidFill>
          <a:ln w="9525">
            <a:noFill/>
          </a:ln>
        </p:spPr>
        <p:txBody>
          <a:bodyPr wrap="none" anchor="ctr" anchorCtr="0"/>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endParaRPr lang="zh-CN" altLang="en-US" sz="1800" dirty="0">
              <a:latin typeface="Times New Roman" panose="02020603050405020304" pitchFamily="18" charset="0"/>
            </a:endParaRPr>
          </a:p>
        </p:txBody>
      </p:sp>
      <p:sp>
        <p:nvSpPr>
          <p:cNvPr id="3083" name="Rectangle 19"/>
          <p:cNvSpPr/>
          <p:nvPr/>
        </p:nvSpPr>
        <p:spPr>
          <a:xfrm>
            <a:off x="611188" y="6237288"/>
            <a:ext cx="8208962" cy="360362"/>
          </a:xfrm>
          <a:prstGeom prst="rect">
            <a:avLst/>
          </a:prstGeom>
          <a:solidFill>
            <a:schemeClr val="bg1"/>
          </a:solidFill>
          <a:ln w="9525">
            <a:noFill/>
          </a:ln>
        </p:spPr>
        <p:txBody>
          <a:bodyPr wrap="none" anchor="ctr" anchorCtr="0"/>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endParaRPr lang="zh-CN" altLang="en-US" sz="1800" dirty="0">
              <a:latin typeface="Times New Roman" panose="02020603050405020304" pitchFamily="18" charset="0"/>
            </a:endParaRPr>
          </a:p>
        </p:txBody>
      </p:sp>
      <p:sp>
        <p:nvSpPr>
          <p:cNvPr id="3084" name="Rectangle 20"/>
          <p:cNvSpPr/>
          <p:nvPr/>
        </p:nvSpPr>
        <p:spPr>
          <a:xfrm>
            <a:off x="0" y="1096963"/>
            <a:ext cx="9144000" cy="146050"/>
          </a:xfrm>
          <a:prstGeom prst="rect">
            <a:avLst/>
          </a:prstGeom>
          <a:solidFill>
            <a:schemeClr val="bg1"/>
          </a:solidFill>
          <a:ln w="9525">
            <a:noFill/>
          </a:ln>
        </p:spPr>
        <p:txBody>
          <a:bodyPr wrap="none" anchor="ctr" anchorCtr="0"/>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endParaRPr lang="zh-CN" altLang="en-US" sz="1800" dirty="0">
              <a:latin typeface="Times New Roman" panose="02020603050405020304" pitchFamily="18" charset="0"/>
            </a:endParaRPr>
          </a:p>
        </p:txBody>
      </p:sp>
      <p:sp>
        <p:nvSpPr>
          <p:cNvPr id="4" name="文本框 3"/>
          <p:cNvSpPr txBox="1"/>
          <p:nvPr/>
        </p:nvSpPr>
        <p:spPr>
          <a:xfrm>
            <a:off x="1835785" y="659765"/>
            <a:ext cx="5219700" cy="583565"/>
          </a:xfrm>
          <a:prstGeom prst="rect">
            <a:avLst/>
          </a:prstGeom>
          <a:noFill/>
        </p:spPr>
        <p:txBody>
          <a:bodyPr wrap="square" rtlCol="0">
            <a:spAutoFit/>
          </a:bodyPr>
          <a:p>
            <a:r>
              <a:rPr lang="zh-CN" altLang="en-US" sz="3200" b="1"/>
              <a:t>今日校园</a:t>
            </a:r>
            <a:endParaRPr lang="zh-CN" altLang="en-US" sz="3200" b="1"/>
          </a:p>
        </p:txBody>
      </p:sp>
      <p:pic>
        <p:nvPicPr>
          <p:cNvPr id="8" name="图片 7" descr="Screenshot_20211117_173436_com.wisedu.cpdaily"/>
          <p:cNvPicPr>
            <a:picLocks noChangeAspect="1"/>
          </p:cNvPicPr>
          <p:nvPr/>
        </p:nvPicPr>
        <p:blipFill>
          <a:blip r:embed="rId2"/>
          <a:srcRect t="4315"/>
          <a:stretch>
            <a:fillRect/>
          </a:stretch>
        </p:blipFill>
        <p:spPr>
          <a:xfrm>
            <a:off x="4644390" y="188595"/>
            <a:ext cx="3164840" cy="6562090"/>
          </a:xfrm>
          <a:prstGeom prst="rect">
            <a:avLst/>
          </a:prstGeom>
        </p:spPr>
      </p:pic>
      <p:pic>
        <p:nvPicPr>
          <p:cNvPr id="9" name="图片 8" descr="Screenshot_20211117_173415_com.wisedu.cpdaily"/>
          <p:cNvPicPr>
            <a:picLocks noChangeAspect="1"/>
          </p:cNvPicPr>
          <p:nvPr/>
        </p:nvPicPr>
        <p:blipFill>
          <a:blip r:embed="rId3"/>
          <a:srcRect t="4787"/>
          <a:stretch>
            <a:fillRect/>
          </a:stretch>
        </p:blipFill>
        <p:spPr>
          <a:xfrm>
            <a:off x="1403985" y="260985"/>
            <a:ext cx="3164840" cy="652970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4" name="标题 1"/>
          <p:cNvSpPr>
            <a:spLocks noGrp="1"/>
          </p:cNvSpPr>
          <p:nvPr>
            <p:ph type="title"/>
          </p:nvPr>
        </p:nvSpPr>
        <p:spPr/>
        <p:txBody>
          <a:bodyPr vert="horz" wrap="square" lIns="91440" tIns="45720" rIns="91440" bIns="45720" anchor="b" anchorCtr="0"/>
          <a:p>
            <a:r>
              <a:rPr lang="zh-CN" altLang="en-US" dirty="0"/>
              <a:t>图标设计</a:t>
            </a:r>
            <a:endParaRPr lang="zh-CN" altLang="en-US" dirty="0"/>
          </a:p>
        </p:txBody>
      </p:sp>
      <p:sp>
        <p:nvSpPr>
          <p:cNvPr id="49155" name="内容占位符 2"/>
          <p:cNvSpPr>
            <a:spLocks noGrp="1"/>
          </p:cNvSpPr>
          <p:nvPr>
            <p:ph idx="1"/>
          </p:nvPr>
        </p:nvSpPr>
        <p:spPr>
          <a:xfrm>
            <a:off x="471488" y="1341438"/>
            <a:ext cx="8140700" cy="4392612"/>
          </a:xfrm>
        </p:spPr>
        <p:txBody>
          <a:bodyPr vert="horz" wrap="square" lIns="91440" tIns="45720" rIns="91440" bIns="45720" anchor="t" anchorCtr="0"/>
          <a:p>
            <a:r>
              <a:rPr lang="zh-CN" altLang="en-US" dirty="0"/>
              <a:t>设计原则</a:t>
            </a:r>
            <a:endParaRPr lang="en-US" altLang="zh-CN" dirty="0"/>
          </a:p>
          <a:p>
            <a:pPr lvl="1"/>
            <a:r>
              <a:rPr lang="zh-CN" altLang="en-US" dirty="0"/>
              <a:t>适合使用情境、适合当前任务</a:t>
            </a:r>
            <a:endParaRPr lang="en-US" altLang="zh-CN" dirty="0"/>
          </a:p>
          <a:p>
            <a:r>
              <a:rPr lang="zh-CN" altLang="en-US" dirty="0"/>
              <a:t>图标的</a:t>
            </a:r>
            <a:r>
              <a:rPr lang="en-US" altLang="zh-CN" dirty="0"/>
              <a:t>4</a:t>
            </a:r>
            <a:r>
              <a:rPr lang="zh-CN" altLang="en-US" dirty="0"/>
              <a:t>种表示方法</a:t>
            </a:r>
            <a:endParaRPr lang="en-US" altLang="zh-CN" dirty="0"/>
          </a:p>
          <a:p>
            <a:pPr lvl="1"/>
            <a:r>
              <a:rPr lang="zh-CN" altLang="en-US" dirty="0"/>
              <a:t>相似</a:t>
            </a:r>
            <a:endParaRPr lang="zh-CN" altLang="en-US" dirty="0"/>
          </a:p>
          <a:p>
            <a:pPr lvl="2"/>
            <a:r>
              <a:rPr lang="zh-CN" altLang="en-US" dirty="0"/>
              <a:t>通过类似的形象描绘的基本概念（岩石坠落）</a:t>
            </a:r>
            <a:endParaRPr lang="zh-CN" altLang="en-US" dirty="0"/>
          </a:p>
          <a:p>
            <a:pPr lvl="1"/>
            <a:r>
              <a:rPr lang="zh-CN" altLang="en-US" dirty="0"/>
              <a:t>示例</a:t>
            </a:r>
            <a:endParaRPr lang="en-US" altLang="zh-CN" dirty="0"/>
          </a:p>
          <a:p>
            <a:pPr lvl="2"/>
            <a:r>
              <a:rPr lang="zh-CN" altLang="en-US" dirty="0"/>
              <a:t>一个典型的例子（</a:t>
            </a:r>
            <a:r>
              <a:rPr lang="zh-CN" altLang="en-US" dirty="0"/>
              <a:t>餐具 </a:t>
            </a:r>
            <a:r>
              <a:rPr lang="en-US" altLang="zh-CN" dirty="0"/>
              <a:t>- &gt;</a:t>
            </a:r>
            <a:r>
              <a:rPr lang="zh-CN" altLang="en-US" dirty="0"/>
              <a:t>餐厅）</a:t>
            </a:r>
            <a:endParaRPr lang="zh-CN" altLang="en-US" dirty="0"/>
          </a:p>
          <a:p>
            <a:pPr lvl="1"/>
            <a:r>
              <a:rPr lang="zh-CN" altLang="en-US" dirty="0"/>
              <a:t>象征</a:t>
            </a:r>
            <a:endParaRPr lang="zh-CN" altLang="en-US" dirty="0"/>
          </a:p>
          <a:p>
            <a:pPr lvl="2"/>
            <a:r>
              <a:rPr lang="zh-CN" altLang="en-US" dirty="0"/>
              <a:t>表达更抽象图像（破碎酒杯 </a:t>
            </a:r>
            <a:r>
              <a:rPr lang="en-US" altLang="zh-CN" dirty="0"/>
              <a:t>- &gt;</a:t>
            </a:r>
            <a:r>
              <a:rPr lang="zh-CN" altLang="en-US" dirty="0"/>
              <a:t>脆弱）</a:t>
            </a:r>
            <a:endParaRPr lang="zh-CN" altLang="en-US" dirty="0"/>
          </a:p>
        </p:txBody>
      </p:sp>
      <p:sp>
        <p:nvSpPr>
          <p:cNvPr id="49156" name="AutoShape 4" descr="data:image/jpeg;base64,/9j/4AAQSkZJRgABAQAAAQABAAD/2wCEAAkGBhQQDxQUDxQREBAUFBoXFxUXEhUUFRgUFBUYFhUYGBQXHCYgGRokHhkXHy8gIycpLCwsFh4xNTAqNSY3LCkBCQoKDgwOGg8PGi0kHyQvLDIvKTQsKiwvKzUpNCw0MjU0NSwsLCwsLDUqLSw1KSksLCwsKS40LC8sKSwpMSwsLP/AABEIANIA8AMBIgACEQEDEQH/xAAcAAEAAgIDAQAAAAAAAAAAAAAABgcECAEDBQL/xABHEAABAwIACgUJBgUDAwUAAAABAAIDBBEFBgcSEyExQVFhFCIycYEXQlJUgpGSk6EII2LR0tMVU2Sk47HBwjNylCQ0Y6Ky/8QAGwEBAAIDAQEAAAAAAAAAAAAAAAUHAwQGAgH/xAA1EQACAQICBwUHBQEBAQAAAAAAAQIDBBExBRITFCFBUQYiYaHRU3GBkbHh8BUWMqLBQ1JC/9oADAMBAAIRAxEAPwC8UREAREQBERAEREAREQBERAFGMe8bxg+AZgDp5LhjTsFtrnchcat5Kkc84Y0ueQ1rQSSdgAFyT4LXzG3GA11W+U3DOzG0+bG3s+J1k8yVq3VbZx4Zsn9BaNV7Xxmu5Hi/HovXwMTCeG5qlxdUSvkJ4u6o7m7GjkAmDMNz0zg6nlfGQdzuqe9uwjkQsJFC6zxxx4lm7CnqbPVWr0w4fIvjEXG8YQgOcA2eMgSNGw32PbyNjq3EFSda84pYwuoatkouWdmRo3xu7XiNRHMBbBQTte1rmEOa4AgjYQRcEcrKata20jxzRWWndG7lXxgu5LivDqvTwOxERbRABERAEREAREQBERAEREAREQBERAEREAREQBERAERYOGsLMpaeSaTssbe28nY1o5k2HivjaSxZ6hCU5KMVi2QbK1jPmRikjPWkGdJbdHfqt9oi/cOaqdZWFMIvqZnyym75HFx4cgOQFgOQWKoCvV2k3It3RdjGyt40lnm31f5kfcEDnua1gLnuIa0DaSTYAc7riSMtcWuBDgSCDtBGogqwskuLOklNVIOpGc2O++QjrO9kH3u5LrysYsaGYVMY+7mNn23S22+0BfvB4r1u8tltDAtL0t+3Pwz8eny8+BX6tjJJjPnxmklPWjBdFfey/Wb7JN+48lU6ysGYRfTzMliNnxuDh4bQeRFweRXmhV2c1Iz6TsY3tvKk880+j/MzZVFg4Ewuyrp45o+y9t7bwdjmnmDceCzlPp4rFFRThKEnGSwazCIi+nkIiIAiIgCIiAIiIAiIgCIiAIiIAiIgCIiAKn8q+M+mmFNGfu4Td9thl4eyNXeTwVg464yChpHSAjSu6sY/GRttwAufC29UDI8uJLiSSbknWSTtJUde1sFqI7Lsxo7Xm7qa4LhH39fh9fcfKy8FYNfUzshiF3yODRy4k8gLk8gsRWxkkxZzI3Vcg60nVjvuYD1neJFu5vNaFCltJqJ1ulL5WVvKrzyXi/ziTvA+C2UsEcMYsyNthxJ3k8ybk96+cN4JZVU8kMnZe21+B2tcOYNj4LORT+qsMORUm1ntNpj3sccfHqa04Twc+nmfFKLPjcWnw2EciLEcisZWtlbxYzmCriHWZZstt7L9V3gdR5EcFVKgK9LZzcS29GX0b23jVWeTXRon2SnGfQzmmkP3cxuy+wS7Le0NXeG8VcIWsLHkEEEgg3BGogjYQr+xIxkFdSNeSNK3qSD8YG3ucNfvG5b9lWxWo/gcl2n0dqTV1BcHwl7+T+P5mSBERSJxoREQBERAEREAREQBERAEREAREQBERAFwTZcqEZUcZ+jU2hjNppwRzbFscfHsj2uC8VJqEXJmzaW07qtGjDN+XiV7j/jN02rJYbwRXZHwOvrP9o/QNUZRFz05OcnJlw29CFvSjShkkevirgB1bVshFw0nOe70Y29o9+4cyFsJTwNjY1jAGsaA1oGwNAsAPBRDJjiz0Wl0sgtNPZxvtbH5jf8Ake8cFM1M2lLZwxebK27QaQ3u41Ivuw4LxfN+gREW2c8dVTTtkY5jwHMc0tcDsIIsQte8acAOoqp8LrloN2OPnRnsnv3HmCtiVDcpuLHSqXSRi80ALhba6Pz289mcO7mtS7o7SGKzR0PZ/SG6XGpJ92fB+D5P1KSUlxBxm6DVguNoJLMk4AX6r/ZP0LlGkUNCThJSRZNxQhcUpUp5NGzzTcLlQbJbjP0im0EhvNAABxdFsafZ7J9nipyuhpzU4qSKfu7WdrWlRnmvPxCIi9mqEREAREQBERAEREAREQBERAEREB0V1Y2GJ0khzWMaXOPAAXK15xiw26sqXzP1Zx6rfRYNTW+A+tzvU8yuYz7KSI8Hy297Gf8AI+yqxURe1taWoskWJ2a0dsaW8zXell4L7/TAKT5PsWum1YzxeCKz5OB19VntH6ByjLGEkAAknUANZJKv7EjFwUNI1hA0ruvIfxkbL8Giw8Cd6xWtLaT45I3tPaQ3O2wi+9LgvDq/zngSCyKscbsprocOUVDTuAZpmCpOogmbqtjvusHBx5lvAqzlOFWhERAFwQuUQFE5Q8WehVZLBaCW72cAfPZ4E+4hRZbA454uCupHxi2kHWjPB42C/Ai4PfyVASRlpIcCHA2IOogjUQRxUHdUdnPFZMtLQOkN7t9WT70eD8ej/OZn4vYadR1MczNeadbfSYdTm+I+tjuWw1BWsmiZJGc5j2hzTyI/1WtCszJJjRYmklOo3fFfjtez/kPaWWyrastR5M0e0ujttS3mC70c/Ffb6YlpoiKXK7CIiAIiIAiIgCIiAIiIAiIgC8rGXDraKlfM/XmizW+k89lvv28gSvVKpTKfjP0qq0MZvDASNWx0mx58OyO48VguKuyhjzJbRFg725UH/FcZe77kRrKt0sjpJDnPe4uceJJuV0ou+honTSsjjGc97g1o5k29ygeLZbHdhHol5E0yVYs6eoNRILxQHq32GXaPhHW7y1WHj5jYzBdBJUOsXgZsTD58rr5je7a48mlehi/gVtHTRws1hg1n0nHW53ib/QLXLLVjx/EK8xROvS0xLG2Op8myR/MXGaOTb+cp6hS2UMOZUulr93ty6n/yuC933zIDWVr5pXySOL5HuL3OO0ucbk991aNDlQwg7AoNNMekUcwEzyxsj3Uz2nROdng3AeCxx2647nWVU6mGSXCegwxTZzs2OVxhePNe2UFoa4bCC7M28As5FlsZAMZ6qsjqm1ckk7I3MLJHkuIdJn57M87Rqabbr81ba19y34floq2GmoJHUcDIRLmQHQDSyPeC4iO1zZrfrxU0yIY8VOEoJmVn3hgLA2e1i8PDuq62ouGaDcbQ4X16yBZyIiAFU/lXxY0M4qYx93MbPtultt9oa+8HirgWDhvBLKunkhk7L22vvB2tcOYNj4LDXpbWDiSei752VxGpyyfu/OJrcu2lqnRSNfGS17HBzSNxBuCuzCeD308z4pRZ8bi0+G8ciLEcisZQHFMttONSOK4p+eJsVixh5tbSsmbYEiz2+i8dpv8AuORC9VUlkyxn6LVaKQ2hnIab7GybGO5X7J7xwV2qdt6u1hjzKn0vo92Ny4L+L4x932CIi2CJCIiAIiIAiIgCIiAIi+JZQ1pc4hrQLknUABrJPJARnKFjP0KkOYbTy3ZHxGrrP8AfeQqJK9zHLGM11W+TXox1YxwYDqNuJ2nvtuXhqCua20nwyRa2hNH7lbpS/lLi/T4fXEKz8kWLPaq5BxZFf3PeP/yPaUBxfwK6sqY4Wai86z6LBrc7wH1sFsDGyKkp90UEMesk6msY25JPcLkrNZUdaWu8kRvabSGxpbtB96Wfgvv9MSGZZceP4dQFkTrVVTdkdjray33knKwNhzcDuWrikmUDG92FK+Sc3EfYiafNiaTmjvOtx5uKjalyuwvqOQtILSQ4G4I1EEawQV8ogNiMacSqTDT6GSorGUldLSxF0V2F8rHNz+rG5wINy8Z2vZs1KxsW8WoMH0zYKVuZG3XrN3Oce097t7j/ALACwFlReB8TK3C9Tg+ti+7i0MOdM5wzWPo3mEhjQbku0TXgWAu86xa6sXLJj+cGUgjg/wDdVIc1jr20bBYPk/7tYDeevzbEDrxjy50VHWdHzZZwx2bLJHmlrHXsQAT1yN9rcNZUswVjxQ1Tmtp6unke8XawStDzfdozZ1+VrrTklGuINxqI2IDeJFXWQ3GaauwY7pL3SyQzGPPcbuczMa9uc46yRnEXO4BWKgK2yt4s5zBVxjrMs2W29l+q7wOruI4KqVs1VU7ZGOY8BzHAtcDsIIsQte8acAuoqp8LrloN2O9KM9k9+48wVE3tHB665lhdmdIbSm7ab4xy932+nuPJV65O8Z+m0gDzeeGzH8SPMf4ga+YKope3ifjEaGrZLrMZ6sg4xnbq4jUR3LBbVdnPjkyV01o/fbZqP8o8V6fH64GwiL4hmD2hzSHNcAQRsIIuCF9qdKoyCIiAIiIAiIgCIiAKvMrOM+iiFLEevKLyW3RX1D2iPcDxU3wvhRlNBJNKbMjbc8TwA5k2A71rxhfCj6meSaU3fI654AbmjkBYDuWleVtSOqs2dP2c0dvFfbTXdh5vl8s/kYaIvfxIxbNdWNYQdE3ryH8AOy/FxsPEncoiMXJpIsSvWhQpyqzySxLEyVYs6CnNRILSzjq8WxbR8R63cGqK/aBx40cTcHwu68oD5yDsjvdjO9xFzyaNzlaGMmHosHUUlRLqjiZqaNWcdjGN5k2HitQMN4YkrKmWec50sry5x3a9gHAAWAG4ALoKcFTioop68up3VaVaeb8uiMFERZDVCIiA2jyG4UZNgWFjO1A58bx+LPMgPi14PvUR+0lgMltLVg6gTA4f915GH6PHuXg/Z5xg0OEZKZx6lTH1R/8ALDdw/wDoZPcFcWUzFV2EsGSwR202p8V9Q0kZuBc7M4Zzb7s5AajIs3CmBpqV+ZUxSwP4PY5h8LjWOYWRixi3LhCqjp6cXe86z5rGec93BoH+w2lAWP8AZ5xmfFWvoyM6KoaXj8EkTSb9xbcHmGrYdeHipidTYNgbHTRtaQ2zpM0aSQ73PftNzrtsG7YvSwjhSKmjMlRJHDGNrnvDG91zv5IDKUMym4sdKpdLGLzQXcOLo9r2/TOHcRvXjT/aCwa2bRgVL2XtpWxDM7wHOD7ez4KxKCvjqImSwvbJE8ZzXtNwQV4nBTi4s2bW5nbVo1oZpmtCKUZQ8WehVZzBaCW74+A19dngT7iFF1z04OEnFlwW1xC4pRqwyaLayTY0aSI0sh68YvHffHfW32SfceSsVa14Kwk+mnZNEbPjdcc+IPIi4PIrYfA2FWVUDJouw9t+YOwtPMG48FLWdbXjqvNFfdo9HbvX28F3Z+T5/PP5maiIt45cIiIAiIgCIvCxyxjFDSPk1aQ9WMcXnZq4DWT3c15lJRWLMtGlOtUVOCxbeCK/ysYz6WUUsZ6kRvJbfJbU32QfeTwVer6llLnFziXOcSSTrJJNySeK+Vz9Wo6knJlv2NpCzoRox5Z+L5sBXvk+xZ6FSDPFp5bPk4jV1WeyPqXKusmOLPSqrSvF4YLON9jpPMb4do9w4qfZTsdRgvB75GkdIk+7hG37wjtW4NHW77DepCypf9H8Dke0+kMWrSDy4y/xf78io8vePHSaoUULrwUzryEbHT2sR7AJb3l/BVOvqSQuJLiS4m5JNySdpJ4r5UkcSEREAREQHoYAwu6kq4ahnahka+3HNNy3uIuPFbmUVY2aJkkZzo5GNe08WvAc0+4haRq7sg+UV2e3BtSc5pDjTvO0EAudEfw2BLeFiN4sBmZY8p89HW9EhZSyRCJrniWITXe8k2LSbAABp2b1lZEcf21kstNJT0tPNmaRroIWwh7WkBwc0ecM4EHhfhrqnKlgCelwrUdJu7TSPljkOsPje4ltjxGppG63CynGQfESpZWCtnjdBA2NwZngtdI6QW6rTrzALnO2HVa+uwF+qhPtKTO6RRtuczRyEDdnF7QT32DVfahGVDJsMMQx5rxDUQl2jcQSwh9s5rgNduq0gi9rHUboDVNXz9m3C7nRVdO512RuZIxp3aTObJbldrT3k8VC6jILhRriGxwyAb2zsAPdn2P0Vs5HsnL8FQyPqc01UxAIac4MjZ2W33kkkm2rZwQEnx0xcFdSOjFtKOtGeDwNQvwOsHvvuVASRlpIcCCDYg6iCNoIWziqDKvixoZxUxj7uY2fbYJePtDX3g8VHXtHFa6Ox7MaQ1Ju1m+D4r3818fzMgCsDJPjRoZjSyH7uY3ZfdLw9ofUDiq/X1HIWkFpIINwRqII1ghR1Ko6clJHaX1pC7oSoy5+T5M2dReBiXjIK6kbIbaVvVkHB4G23AixHfbcvfXQRkpJNFP1qM6NR05rBp4MIiL0YgiIgOCqJyhYz9NqzmG8EV2R8Dr6z/Ej3AKwsp+NHRqbRRm004I1bWx7Hu8eyO88FSqi72t/zXxO67MaOwTu5rwj/r/z5hdlPA6R7WMBc9xDWgbS4mwHvXWrGySYs58hq5B1WXbFfe8jrO8Abd5PBaNKm6klFHU395GzoSrS5ZLq+RYGK+Am0NIyIWuBnSO3F57Rvw3DkAtacq2O38Uwg5zCTTQ3jhG4tB60luLzr7g0blbuXbHjodH0SF1qiqBDrbWQbHn2z1Ryz+C1uXQxSisEVBVqSqzc5vFt4sIiL6YwiIgCIiAKZ5HQDh2jv6b/AKQyEKGLIoK58ErJYXGOWNwc1w2hzTcFAboVuCYZywzxRSmM3YXxteWO1a2lwOadQ1jgvuur44I3STvZFE0Xc97g1oGzWSobkvymx4WhzJM2Otjb95HsDhs0kf4eI80nhYnwPtHZ/wDDYM2+Z0kZ1tl9G/Nv9UBZWCcP09W0upZ4agN26ORr7X2XAOrYdq6sZsYosH0klRUEhkY2DtOcdTWNHEmw+uwLVLELGaagr4packlzmsezaJI3uAc0j6jgQCrP+0lhl3/pKYGzDnzOHEg6OP3fefEgK+xuyp12EZHZ0r4ICerDE4sYG7g4ixeebvADYomydzXZzXOa7iCQfeF1ogLAxIyx1lBK0TySVdLcB0cjs94bxje7WCOBOadmraNjKqGHCdD1XB8E8Ycx45i7HAcQbGx3ixWma2G+znhx0tFPTuNxTyBzNexkwcbDlnNcfaK+NJrBnqE5QkpReDWRBsJYPfTzPilFnxuLT4bxyO0cisZWrlbxYzmNq4x1mWbLbe29mO8CbHkRwVVKArUnTm4lu6Mvo3tvGqs8muj/ADLwJNk/xn6FVjPNoJbMk4DX1X+yfoXK+AbrWFXRkuxo6TTaGQ3mgAHN0Wxp8OyfZ4rcsq3/ADfwOb7T6OxSu4LLhL/H/nyJuiIpQ4QLprKtsUbpJDmsY0uceAAuV3KsMrmNGoUkR22fLbhtYz/Rx9lYqtRU4OTN7R9nK8uI0Y8830XP86kDxlw66tqnzPuA42a30WDst/PmSvLRFz8m5PFlv0qcaUFCCwSWCMzBGC31U8cMXbkdYcANpceQFz4K/c6DBlCS46Onp4iSd9mi5PNxPvLlEMkuLOjiNVIOvIM2O+6MHW72iPc3mob9oLHjOc3B8Duq2z6gg7XbY4z3DrnmWcFMWdLUjrPNlddo9IbxX2MH3Yeb5/LL5lV424yyYRrZamXUZHdVt7hjBqYwdwt3m53rx0Rbpy4REQBERAEREAREQGZgnCstLOyaneY5o3ZzXDce7eCLgg6iCQtpMUsYqbGDBp00bH3syogdrDZBrBG/NNs5rtvO4K1PUnyfY7SYKrWzMu6J3VmjHnxk67fiG0Hjq2EoDZbA2TXB1HKJaeliZKDcOOdIWni3SE5p5iyq77SOBn6SlqQLxZhhceDwTI2/eC74CruwdhCOohZLC4PikaHNcN7XC47u5dGHsBQ11O+CpbnxSCxGwgjWHA7nA6wUBpYinuPmSCqwa9zomvqqS92ysaS5o4SsHZP4uyeWwQ7B+B5qhxbTwyzvG1scbpCO8NBsgMNXL9mt56TWDzTCwnvDzb/VyrulyfYRke1jaKsDnGwzqeRjfF7wGtHMlbGZLcnYwRTOD3CSpmzTK4dkZt81jL7hnHXvJ3bEBMammbIxzHgOY5pa4HYWuFiFr3jRgF1FVPhdctBux3pRnsnv3HmCtiVDMp2LPSqXSxi80ALhba6Pz2/8h3HitS7o7SGKzR0PZ/SG6XGpN92fB+D5P1KTXpYu4cdR1LJma809ZvpMOpzfEfWx3LzUUKm4vFFmVKcasHCaxT4M2Yoaxs0TJIznMe0OaeIIuF3qrskeM+s0kp4viv73s/5D2laK6CjUVSCkVDpGylZXEqL+D6rl+dTzMYsONo6Z8z9eaOqPSedTW+J+lzuWvNbWOmkfJIc573FzjxJN1McqWM3SKnQRn7mAkHg6XY4+z2fi4qEKKu62vLVWSO97PaO3a32s13p8fcuS/wBf2C9jFPF811WyIXDO1IRujb2j3nUBzIXjqZYk46w4OjeDC+SV56zw5oGaOy0AjvPjyWvSUXJa74EvfzrQoS3eOM3wWXz49C28KyPp6R/RIdNKyO0UILWguAzWC7iAGjVfXsBWtVdkmwzPK+WWle+SRxe5xlguXONyf+pxVv8Aloj9Xk+Y38k8tEfq0nzG/kpneqXUrb9C0g+OzfzXqUz5GsLepu+bB+4nkawt6m75sH7iuU5aY/VpPmt/Snlpj9Wf81v6U3ql/wCvqP0HSHsvOPqU15GsLepu+bB+4nkawt6m75sH7iuTy0s9Wf8ANH6Vx5aWerP+aP0pvVLr9R+g6Q9l5x9SnPI1hb1N3zYP3E8jWFvU3fNg/cVx+WpnqrvnD9C4OWpvqrvnD9Cb1S/9fU+/oGkPZ+cfUp3yNYW9Td82D9xPI1hb1N3zYP3FcXlqb6q75w/QuPLU31V3zx+hN6pdfqP0DSHs/OPqU95GsLepu+bB+4nkawt6m75sH7iuHy1D1V3zx+hceWseqH54/bTe6XX6j9A0h7Pzj6lP+RrC3qbvmwfuJ5GsLepu+bB+4rg8tY9UPzx+2uPLWPVD/wCR/jTe6PXyZ9/b+kPZ/wBo+pnZGMGVtJRPpsIQuh0cl4iXxuBZJcuaMxxtZ1zr9PkrBVYHLX/Sf3H+NPLX/Sf3H+JN7o9fJj9v6Q9n/aPqWeuLKsPLX/Sf3H+JPLX/AEn9x/iTe6PXyY/b+kfZ/wBo+paCKr/LX/Sf3H+JPLX/AEn9x/jXze6PXyY/b+kfZ/2j6loIVV3lrPqg/wDI/wAaeWs+qj55/bTe6XXyZ9/b2kPZ/wBo+pGcoWLPQqs5gtBLd8fAa+szwJ9xCi6mmNWURuEKfRPpgwghzHia5a4cswXBFxa+/koWomtqa7cMiw9Gbxu8Y3McJLhmnj48G/j4nbSVTopGyRnNexwc08CDcLYXFnDra2lZMywLhZzfReO038uRC11UzyYYz9FqtE8/czkN5Nk2Md43zT3jgs1pW1J4PJkZ2h0dvVvtILvQ4+9c1/q+5EKguz3Z/azjfvvr+q61N8pWJ76ed1RE0mnldnEgdh7j1geAJ1g87btcIWvUg4ScWTNndU7qjGrTfB+XgERFjNsIiIAiIgCIiAIiIAiIgCIiAIiIAiIgCIiAIiIAiIgCIiALspwc9uZ2s4W776vqutTvJpiY+adlTM0tgjOcy4tpHjs2/CDrvxAHG2SnTc5KKNO9u6drRlVqPLzfQuGVgcLOAIOogi4IO0EKisd6Nkda9sbGMaCdTWho28AiKUvf4I4PsxJ7zJeB4mjHAe5drIhbYPcERRSO8bZ9aFvAe4LtEDfRb7guUXtGOTY0DfRb7gvuOmb6LfhCIvqRilJ4ZnZ0Znot+EJ0Znot+EIi+4HnWfU+46VnoM+EL66Iz0GfCEResEYnJ45jojPQZ8IXIpGegz4QuETBHzWl1O7oUfoM+EfknQo/QZ8I/JEX3BGLXl1HQo/QZ8I/JOhR+gz4R+SImCPuvLqdzaCO3/Tj+Bv5J0CP+XH8DfyXKL1gjFry6nHQI/5cfwN/JOgR/wAuP4G/kuUTBDXl1OOgR/y4/gb+S7v4fF/Lj+Bv5Ii+4I8ynLqx/D4v5cfwN/JP4fF/Lj+Bv5IiYI8bSXVj+Hxfy4/gb+Sfw+L+XH8DfyREwQ2kurPaxTwRC6paHQwuGvUY2nYOYVmMFtmoLhFv26WqclpmcnXSb5H/2Q=="/>
          <p:cNvSpPr>
            <a:spLocks noChangeAspect="1"/>
          </p:cNvSpPr>
          <p:nvPr/>
        </p:nvSpPr>
        <p:spPr>
          <a:xfrm>
            <a:off x="4541838" y="-144462"/>
            <a:ext cx="304800" cy="304800"/>
          </a:xfrm>
          <a:prstGeom prst="rect">
            <a:avLst/>
          </a:prstGeom>
          <a:noFill/>
          <a:ln w="9525">
            <a:noFill/>
          </a:ln>
        </p:spPr>
        <p:txBody>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endParaRPr lang="zh-CN" altLang="en-US" sz="1800" dirty="0">
              <a:latin typeface="Times New Roman" panose="02020603050405020304" pitchFamily="18" charset="0"/>
            </a:endParaRPr>
          </a:p>
        </p:txBody>
      </p:sp>
      <p:sp>
        <p:nvSpPr>
          <p:cNvPr id="49157" name="AutoShape 6" descr="data:image/jpeg;base64,/9j/4AAQSkZJRgABAQAAAQABAAD/2wCEAAkGBhQQDxQUDxQREBAUFBoXFxUXEhUUFRgUFBUYFhUYGBQXHCYgGRokHhkXHy8gIycpLCwsFh4xNTAqNSY3LCkBCQoKDgwOGg8PGi0kHyQvLDIvKTQsKiwvKzUpNCw0MjU0NSwsLCwsLDUqLSw1KSksLCwsKS40LC8sKSwpMSwsLP/AABEIANIA8AMBIgACEQEDEQH/xAAcAAEAAgIDAQAAAAAAAAAAAAAABgcECAEDBQL/xABHEAABAwIACgUJBgUDAwUAAAABAAIDBBEFBgcSEyExQVFhFCIycYEXQlJUgpGSk6EII2LR0tMVU2Sk47HBwjNylCQ0Y6Ky/8QAGwEBAAIDAQEAAAAAAAAAAAAAAAUHAwQGAgH/xAA1EQACAQICBwUHBQEBAQAAAAAAAQIDBBExBRITFCFBUQYiYaHRU3GBkbHh8BUWMqLBQ1JC/9oADAMBAAIRAxEAPwC8UREAREQBERAEREAREQBERAFGMe8bxg+AZgDp5LhjTsFtrnchcat5Kkc84Y0ueQ1rQSSdgAFyT4LXzG3GA11W+U3DOzG0+bG3s+J1k8yVq3VbZx4Zsn9BaNV7Xxmu5Hi/HovXwMTCeG5qlxdUSvkJ4u6o7m7GjkAmDMNz0zg6nlfGQdzuqe9uwjkQsJFC6zxxx4lm7CnqbPVWr0w4fIvjEXG8YQgOcA2eMgSNGw32PbyNjq3EFSda84pYwuoatkouWdmRo3xu7XiNRHMBbBQTte1rmEOa4AgjYQRcEcrKata20jxzRWWndG7lXxgu5LivDqvTwOxERbRABERAEREAREQBERAEREAREQBERAEREAREQBERAERYOGsLMpaeSaTssbe28nY1o5k2HivjaSxZ6hCU5KMVi2QbK1jPmRikjPWkGdJbdHfqt9oi/cOaqdZWFMIvqZnyym75HFx4cgOQFgOQWKoCvV2k3It3RdjGyt40lnm31f5kfcEDnua1gLnuIa0DaSTYAc7riSMtcWuBDgSCDtBGogqwskuLOklNVIOpGc2O++QjrO9kH3u5LrysYsaGYVMY+7mNn23S22+0BfvB4r1u8tltDAtL0t+3Pwz8eny8+BX6tjJJjPnxmklPWjBdFfey/Wb7JN+48lU6ysGYRfTzMliNnxuDh4bQeRFweRXmhV2c1Iz6TsY3tvKk880+j/MzZVFg4Ewuyrp45o+y9t7bwdjmnmDceCzlPp4rFFRThKEnGSwazCIi+nkIiIAiIgCIiAIiIAiIgCIiAIiIAiIgCIiAKn8q+M+mmFNGfu4Td9thl4eyNXeTwVg464yChpHSAjSu6sY/GRttwAufC29UDI8uJLiSSbknWSTtJUde1sFqI7Lsxo7Xm7qa4LhH39fh9fcfKy8FYNfUzshiF3yODRy4k8gLk8gsRWxkkxZzI3Vcg60nVjvuYD1neJFu5vNaFCltJqJ1ulL5WVvKrzyXi/ziTvA+C2UsEcMYsyNthxJ3k8ybk96+cN4JZVU8kMnZe21+B2tcOYNj4LORT+qsMORUm1ntNpj3sccfHqa04Twc+nmfFKLPjcWnw2EciLEcisZWtlbxYzmCriHWZZstt7L9V3gdR5EcFVKgK9LZzcS29GX0b23jVWeTXRon2SnGfQzmmkP3cxuy+wS7Le0NXeG8VcIWsLHkEEEgg3BGogjYQr+xIxkFdSNeSNK3qSD8YG3ucNfvG5b9lWxWo/gcl2n0dqTV1BcHwl7+T+P5mSBERSJxoREQBERAEREAREQBERAEREAREQBERAFwTZcqEZUcZ+jU2hjNppwRzbFscfHsj2uC8VJqEXJmzaW07qtGjDN+XiV7j/jN02rJYbwRXZHwOvrP9o/QNUZRFz05OcnJlw29CFvSjShkkevirgB1bVshFw0nOe70Y29o9+4cyFsJTwNjY1jAGsaA1oGwNAsAPBRDJjiz0Wl0sgtNPZxvtbH5jf8Ake8cFM1M2lLZwxebK27QaQ3u41Ivuw4LxfN+gREW2c8dVTTtkY5jwHMc0tcDsIIsQte8acAOoqp8LrloN2OPnRnsnv3HmCtiVDcpuLHSqXSRi80ALhba6Pz289mcO7mtS7o7SGKzR0PZ/SG6XGpJ92fB+D5P1KSUlxBxm6DVguNoJLMk4AX6r/ZP0LlGkUNCThJSRZNxQhcUpUp5NGzzTcLlQbJbjP0im0EhvNAABxdFsafZ7J9nipyuhpzU4qSKfu7WdrWlRnmvPxCIi9mqEREAREQBERAEREAREQBERAEREB0V1Y2GJ0khzWMaXOPAAXK15xiw26sqXzP1Zx6rfRYNTW+A+tzvU8yuYz7KSI8Hy297Gf8AI+yqxURe1taWoskWJ2a0dsaW8zXell4L7/TAKT5PsWum1YzxeCKz5OB19VntH6ByjLGEkAAknUANZJKv7EjFwUNI1hA0ruvIfxkbL8Giw8Cd6xWtLaT45I3tPaQ3O2wi+9LgvDq/zngSCyKscbsprocOUVDTuAZpmCpOogmbqtjvusHBx5lvAqzlOFWhERAFwQuUQFE5Q8WehVZLBaCW72cAfPZ4E+4hRZbA454uCupHxi2kHWjPB42C/Ai4PfyVASRlpIcCHA2IOogjUQRxUHdUdnPFZMtLQOkN7t9WT70eD8ej/OZn4vYadR1MczNeadbfSYdTm+I+tjuWw1BWsmiZJGc5j2hzTyI/1WtCszJJjRYmklOo3fFfjtez/kPaWWyrastR5M0e0ujttS3mC70c/Ffb6YlpoiKXK7CIiAIiIAiIgCIiAIiIAiIgC8rGXDraKlfM/XmizW+k89lvv28gSvVKpTKfjP0qq0MZvDASNWx0mx58OyO48VguKuyhjzJbRFg725UH/FcZe77kRrKt0sjpJDnPe4uceJJuV0ou+honTSsjjGc97g1o5k29ygeLZbHdhHol5E0yVYs6eoNRILxQHq32GXaPhHW7y1WHj5jYzBdBJUOsXgZsTD58rr5je7a48mlehi/gVtHTRws1hg1n0nHW53ib/QLXLLVjx/EK8xROvS0xLG2Op8myR/MXGaOTb+cp6hS2UMOZUulr93ty6n/yuC933zIDWVr5pXySOL5HuL3OO0ucbk991aNDlQwg7AoNNMekUcwEzyxsj3Uz2nROdng3AeCxx2647nWVU6mGSXCegwxTZzs2OVxhePNe2UFoa4bCC7M28As5FlsZAMZ6qsjqm1ckk7I3MLJHkuIdJn57M87Rqabbr81ba19y34floq2GmoJHUcDIRLmQHQDSyPeC4iO1zZrfrxU0yIY8VOEoJmVn3hgLA2e1i8PDuq62ouGaDcbQ4X16yBZyIiAFU/lXxY0M4qYx93MbPtultt9oa+8HirgWDhvBLKunkhk7L22vvB2tcOYNj4LDXpbWDiSei752VxGpyyfu/OJrcu2lqnRSNfGS17HBzSNxBuCuzCeD308z4pRZ8bi0+G8ciLEcisZQHFMttONSOK4p+eJsVixh5tbSsmbYEiz2+i8dpv8AuORC9VUlkyxn6LVaKQ2hnIab7GybGO5X7J7xwV2qdt6u1hjzKn0vo92Ny4L+L4x932CIi2CJCIiAIiIAiIgCIiAIi+JZQ1pc4hrQLknUABrJPJARnKFjP0KkOYbTy3ZHxGrrP8AfeQqJK9zHLGM11W+TXox1YxwYDqNuJ2nvtuXhqCua20nwyRa2hNH7lbpS/lLi/T4fXEKz8kWLPaq5BxZFf3PeP/yPaUBxfwK6sqY4Wai86z6LBrc7wH1sFsDGyKkp90UEMesk6msY25JPcLkrNZUdaWu8kRvabSGxpbtB96Wfgvv9MSGZZceP4dQFkTrVVTdkdjray33knKwNhzcDuWrikmUDG92FK+Sc3EfYiafNiaTmjvOtx5uKjalyuwvqOQtILSQ4G4I1EEawQV8ogNiMacSqTDT6GSorGUldLSxF0V2F8rHNz+rG5wINy8Z2vZs1KxsW8WoMH0zYKVuZG3XrN3Oce097t7j/ALACwFlReB8TK3C9Tg+ti+7i0MOdM5wzWPo3mEhjQbku0TXgWAu86xa6sXLJj+cGUgjg/wDdVIc1jr20bBYPk/7tYDeevzbEDrxjy50VHWdHzZZwx2bLJHmlrHXsQAT1yN9rcNZUswVjxQ1Tmtp6unke8XawStDzfdozZ1+VrrTklGuINxqI2IDeJFXWQ3GaauwY7pL3SyQzGPPcbuczMa9uc46yRnEXO4BWKgK2yt4s5zBVxjrMs2W29l+q7wOruI4KqVs1VU7ZGOY8BzHAtcDsIIsQte8acAuoqp8LrloN2O9KM9k9+48wVE3tHB665lhdmdIbSm7ab4xy932+nuPJV65O8Z+m0gDzeeGzH8SPMf4ga+YKope3ifjEaGrZLrMZ6sg4xnbq4jUR3LBbVdnPjkyV01o/fbZqP8o8V6fH64GwiL4hmD2hzSHNcAQRsIIuCF9qdKoyCIiAIiIAiIgCIiAKvMrOM+iiFLEevKLyW3RX1D2iPcDxU3wvhRlNBJNKbMjbc8TwA5k2A71rxhfCj6meSaU3fI654AbmjkBYDuWleVtSOqs2dP2c0dvFfbTXdh5vl8s/kYaIvfxIxbNdWNYQdE3ryH8AOy/FxsPEncoiMXJpIsSvWhQpyqzySxLEyVYs6CnNRILSzjq8WxbR8R63cGqK/aBx40cTcHwu68oD5yDsjvdjO9xFzyaNzlaGMmHosHUUlRLqjiZqaNWcdjGN5k2HitQMN4YkrKmWec50sry5x3a9gHAAWAG4ALoKcFTioop68up3VaVaeb8uiMFERZDVCIiA2jyG4UZNgWFjO1A58bx+LPMgPi14PvUR+0lgMltLVg6gTA4f915GH6PHuXg/Z5xg0OEZKZx6lTH1R/8ALDdw/wDoZPcFcWUzFV2EsGSwR202p8V9Q0kZuBc7M4Zzb7s5AajIs3CmBpqV+ZUxSwP4PY5h8LjWOYWRixi3LhCqjp6cXe86z5rGec93BoH+w2lAWP8AZ5xmfFWvoyM6KoaXj8EkTSb9xbcHmGrYdeHipidTYNgbHTRtaQ2zpM0aSQ73PftNzrtsG7YvSwjhSKmjMlRJHDGNrnvDG91zv5IDKUMym4sdKpdLGLzQXcOLo9r2/TOHcRvXjT/aCwa2bRgVL2XtpWxDM7wHOD7ez4KxKCvjqImSwvbJE8ZzXtNwQV4nBTi4s2bW5nbVo1oZpmtCKUZQ8WehVZzBaCW74+A19dngT7iFF1z04OEnFlwW1xC4pRqwyaLayTY0aSI0sh68YvHffHfW32SfceSsVa14Kwk+mnZNEbPjdcc+IPIi4PIrYfA2FWVUDJouw9t+YOwtPMG48FLWdbXjqvNFfdo9HbvX28F3Z+T5/PP5maiIt45cIiIAiIgCIvCxyxjFDSPk1aQ9WMcXnZq4DWT3c15lJRWLMtGlOtUVOCxbeCK/ysYz6WUUsZ6kRvJbfJbU32QfeTwVer6llLnFziXOcSSTrJJNySeK+Vz9Wo6knJlv2NpCzoRox5Z+L5sBXvk+xZ6FSDPFp5bPk4jV1WeyPqXKusmOLPSqrSvF4YLON9jpPMb4do9w4qfZTsdRgvB75GkdIk+7hG37wjtW4NHW77DepCypf9H8Dke0+kMWrSDy4y/xf78io8vePHSaoUULrwUzryEbHT2sR7AJb3l/BVOvqSQuJLiS4m5JNySdpJ4r5UkcSEREAREQHoYAwu6kq4ahnahka+3HNNy3uIuPFbmUVY2aJkkZzo5GNe08WvAc0+4haRq7sg+UV2e3BtSc5pDjTvO0EAudEfw2BLeFiN4sBmZY8p89HW9EhZSyRCJrniWITXe8k2LSbAABp2b1lZEcf21kstNJT0tPNmaRroIWwh7WkBwc0ecM4EHhfhrqnKlgCelwrUdJu7TSPljkOsPje4ltjxGppG63CynGQfESpZWCtnjdBA2NwZngtdI6QW6rTrzALnO2HVa+uwF+qhPtKTO6RRtuczRyEDdnF7QT32DVfahGVDJsMMQx5rxDUQl2jcQSwh9s5rgNduq0gi9rHUboDVNXz9m3C7nRVdO512RuZIxp3aTObJbldrT3k8VC6jILhRriGxwyAb2zsAPdn2P0Vs5HsnL8FQyPqc01UxAIac4MjZ2W33kkkm2rZwQEnx0xcFdSOjFtKOtGeDwNQvwOsHvvuVASRlpIcCCDYg6iCNoIWziqDKvixoZxUxj7uY2fbYJePtDX3g8VHXtHFa6Ox7MaQ1Ju1m+D4r3818fzMgCsDJPjRoZjSyH7uY3ZfdLw9ofUDiq/X1HIWkFpIINwRqII1ghR1Ko6clJHaX1pC7oSoy5+T5M2dReBiXjIK6kbIbaVvVkHB4G23AixHfbcvfXQRkpJNFP1qM6NR05rBp4MIiL0YgiIgOCqJyhYz9NqzmG8EV2R8Dr6z/Ej3AKwsp+NHRqbRRm004I1bWx7Hu8eyO88FSqi72t/zXxO67MaOwTu5rwj/r/z5hdlPA6R7WMBc9xDWgbS4mwHvXWrGySYs58hq5B1WXbFfe8jrO8Abd5PBaNKm6klFHU395GzoSrS5ZLq+RYGK+Am0NIyIWuBnSO3F57Rvw3DkAtacq2O38Uwg5zCTTQ3jhG4tB60luLzr7g0blbuXbHjodH0SF1qiqBDrbWQbHn2z1Ryz+C1uXQxSisEVBVqSqzc5vFt4sIiL6YwiIgCIiAKZ5HQDh2jv6b/AKQyEKGLIoK58ErJYXGOWNwc1w2hzTcFAboVuCYZywzxRSmM3YXxteWO1a2lwOadQ1jgvuur44I3STvZFE0Xc97g1oGzWSobkvymx4WhzJM2Otjb95HsDhs0kf4eI80nhYnwPtHZ/wDDYM2+Z0kZ1tl9G/Nv9UBZWCcP09W0upZ4agN26ORr7X2XAOrYdq6sZsYosH0klRUEhkY2DtOcdTWNHEmw+uwLVLELGaagr4packlzmsezaJI3uAc0j6jgQCrP+0lhl3/pKYGzDnzOHEg6OP3fefEgK+xuyp12EZHZ0r4ICerDE4sYG7g4ixeebvADYomydzXZzXOa7iCQfeF1ogLAxIyx1lBK0TySVdLcB0cjs94bxje7WCOBOadmraNjKqGHCdD1XB8E8Ycx45i7HAcQbGx3ixWma2G+znhx0tFPTuNxTyBzNexkwcbDlnNcfaK+NJrBnqE5QkpReDWRBsJYPfTzPilFnxuLT4bxyO0cisZWrlbxYzmNq4x1mWbLbe29mO8CbHkRwVVKArUnTm4lu6Mvo3tvGqs8muj/ADLwJNk/xn6FVjPNoJbMk4DX1X+yfoXK+AbrWFXRkuxo6TTaGQ3mgAHN0Wxp8OyfZ4rcsq3/ADfwOb7T6OxSu4LLhL/H/nyJuiIpQ4QLprKtsUbpJDmsY0uceAAuV3KsMrmNGoUkR22fLbhtYz/Rx9lYqtRU4OTN7R9nK8uI0Y8830XP86kDxlw66tqnzPuA42a30WDst/PmSvLRFz8m5PFlv0qcaUFCCwSWCMzBGC31U8cMXbkdYcANpceQFz4K/c6DBlCS46Onp4iSd9mi5PNxPvLlEMkuLOjiNVIOvIM2O+6MHW72iPc3mob9oLHjOc3B8Duq2z6gg7XbY4z3DrnmWcFMWdLUjrPNlddo9IbxX2MH3Yeb5/LL5lV424yyYRrZamXUZHdVt7hjBqYwdwt3m53rx0Rbpy4REQBERAEREAREQGZgnCstLOyaneY5o3ZzXDce7eCLgg6iCQtpMUsYqbGDBp00bH3syogdrDZBrBG/NNs5rtvO4K1PUnyfY7SYKrWzMu6J3VmjHnxk67fiG0Hjq2EoDZbA2TXB1HKJaeliZKDcOOdIWni3SE5p5iyq77SOBn6SlqQLxZhhceDwTI2/eC74CruwdhCOohZLC4PikaHNcN7XC47u5dGHsBQ11O+CpbnxSCxGwgjWHA7nA6wUBpYinuPmSCqwa9zomvqqS92ysaS5o4SsHZP4uyeWwQ7B+B5qhxbTwyzvG1scbpCO8NBsgMNXL9mt56TWDzTCwnvDzb/VyrulyfYRke1jaKsDnGwzqeRjfF7wGtHMlbGZLcnYwRTOD3CSpmzTK4dkZt81jL7hnHXvJ3bEBMammbIxzHgOY5pa4HYWuFiFr3jRgF1FVPhdctBux3pRnsnv3HmCtiVDMp2LPSqXSxi80ALhba6Pz2/8h3HitS7o7SGKzR0PZ/SG6XGpN92fB+D5P1KTXpYu4cdR1LJma809ZvpMOpzfEfWx3LzUUKm4vFFmVKcasHCaxT4M2Yoaxs0TJIznMe0OaeIIuF3qrskeM+s0kp4viv73s/5D2laK6CjUVSCkVDpGylZXEqL+D6rl+dTzMYsONo6Z8z9eaOqPSedTW+J+lzuWvNbWOmkfJIc573FzjxJN1McqWM3SKnQRn7mAkHg6XY4+z2fi4qEKKu62vLVWSO97PaO3a32s13p8fcuS/wBf2C9jFPF811WyIXDO1IRujb2j3nUBzIXjqZYk46w4OjeDC+SV56zw5oGaOy0AjvPjyWvSUXJa74EvfzrQoS3eOM3wWXz49C28KyPp6R/RIdNKyO0UILWguAzWC7iAGjVfXsBWtVdkmwzPK+WWle+SRxe5xlguXONyf+pxVv8Aloj9Xk+Y38k8tEfq0nzG/kpneqXUrb9C0g+OzfzXqUz5GsLepu+bB+4nkawt6m75sH7iuU5aY/VpPmt/Snlpj9Wf81v6U3ql/wCvqP0HSHsvOPqU15GsLepu+bB+4nkawt6m75sH7iuTy0s9Wf8ANH6Vx5aWerP+aP0pvVLr9R+g6Q9l5x9SnPI1hb1N3zYP3E8jWFvU3fNg/cVx+WpnqrvnD9C4OWpvqrvnD9Cb1S/9fU+/oGkPZ+cfUp3yNYW9Td82D9xPI1hb1N3zYP3FcXlqb6q75w/QuPLU31V3zx+hN6pdfqP0DSHs/OPqU95GsLepu+bB+4nkawt6m75sH7iuHy1D1V3zx+hceWseqH54/bTe6XX6j9A0h7Pzj6lP+RrC3qbvmwfuJ5GsLepu+bB+4rg8tY9UPzx+2uPLWPVD/wCR/jTe6PXyZ9/b+kPZ/wBo+pnZGMGVtJRPpsIQuh0cl4iXxuBZJcuaMxxtZ1zr9PkrBVYHLX/Sf3H+NPLX/Sf3H+JN7o9fJj9v6Q9n/aPqWeuLKsPLX/Sf3H+JPLX/AEn9x/iTe6PXyY/b+kfZ/wBo+paCKr/LX/Sf3H+JPLX/AEn9x/jXze6PXyY/b+kfZ/2j6loIVV3lrPqg/wDI/wAaeWs+qj55/bTe6XXyZ9/b2kPZ/wBo+pGcoWLPQqs5gtBLd8fAa+szwJ9xCi6mmNWURuEKfRPpgwghzHia5a4cswXBFxa+/koWomtqa7cMiw9Gbxu8Y3McJLhmnj48G/j4nbSVTopGyRnNexwc08CDcLYXFnDra2lZMywLhZzfReO038uRC11UzyYYz9FqtE8/czkN5Nk2Md43zT3jgs1pW1J4PJkZ2h0dvVvtILvQ4+9c1/q+5EKguz3Z/azjfvvr+q61N8pWJ76ed1RE0mnldnEgdh7j1geAJ1g87btcIWvUg4ScWTNndU7qjGrTfB+XgERFjNsIiIAiIgCIiAIiIAiIgCIiAIiIAiIgCIiAIiIAiIgCIiALspwc9uZ2s4W776vqutTvJpiY+adlTM0tgjOcy4tpHjs2/CDrvxAHG2SnTc5KKNO9u6drRlVqPLzfQuGVgcLOAIOogi4IO0EKisd6Nkda9sbGMaCdTWho28AiKUvf4I4PsxJ7zJeB4mjHAe5drIhbYPcERRSO8bZ9aFvAe4LtEDfRb7guUXtGOTY0DfRb7gvuOmb6LfhCIvqRilJ4ZnZ0Znot+EJ0Znot+EIi+4HnWfU+46VnoM+EL66Iz0GfCEResEYnJ45jojPQZ8IXIpGegz4QuETBHzWl1O7oUfoM+EfknQo/QZ8I/JEX3BGLXl1HQo/QZ8I/JOhR+gz4R+SImCPuvLqdzaCO3/Tj+Bv5J0CP+XH8DfyXKL1gjFry6nHQI/5cfwN/JOgR/wAuP4G/kuUTBDXl1OOgR/y4/gb+S7v4fF/Lj+Bv5Ii+4I8ynLqx/D4v5cfwN/JP4fF/Lj+Bv5IiYI8bSXVj+Hxfy4/gb+Sfw+L+XH8DfyREwQ2kurPaxTwRC6paHQwuGvUY2nYOYVmMFtmoLhFv26WqclpmcnXSb5H/2Q=="/>
          <p:cNvSpPr>
            <a:spLocks noChangeAspect="1"/>
          </p:cNvSpPr>
          <p:nvPr/>
        </p:nvSpPr>
        <p:spPr>
          <a:xfrm>
            <a:off x="4694238" y="7938"/>
            <a:ext cx="304800" cy="304800"/>
          </a:xfrm>
          <a:prstGeom prst="rect">
            <a:avLst/>
          </a:prstGeom>
          <a:noFill/>
          <a:ln w="9525">
            <a:noFill/>
          </a:ln>
        </p:spPr>
        <p:txBody>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endParaRPr lang="zh-CN" altLang="en-US" sz="1800" dirty="0">
              <a:latin typeface="Times New Roman" panose="02020603050405020304" pitchFamily="18" charset="0"/>
            </a:endParaRPr>
          </a:p>
        </p:txBody>
      </p:sp>
      <p:sp>
        <p:nvSpPr>
          <p:cNvPr id="49158" name="AutoShape 8" descr="data:image/jpeg;base64,/9j/4AAQSkZJRgABAQAAAQABAAD/2wCEAAkGBhQQDxQUDxQREBAUFBoXFxUXEhUUFRgUFBUYFhUYGBQXHCYgGRokHhkXHy8gIycpLCwsFh4xNTAqNSY3LCkBCQoKDgwOGg8PGi0kHyQvLDIvKTQsKiwvKzUpNCw0MjU0NSwsLCwsLDUqLSw1KSksLCwsKS40LC8sKSwpMSwsLP/AABEIANIA8AMBIgACEQEDEQH/xAAcAAEAAgIDAQAAAAAAAAAAAAAABgcECAEDBQL/xABHEAABAwIACgUJBgUDAwUAAAABAAIDBBEFBgcSEyExQVFhFCIycYEXQlJUgpGSk6EII2LR0tMVU2Sk47HBwjNylCQ0Y6Ky/8QAGwEBAAIDAQEAAAAAAAAAAAAAAAUHAwQGAgH/xAA1EQACAQICBwUHBQEBAQAAAAAAAQIDBBExBRITFCFBUQYiYaHRU3GBkbHh8BUWMqLBQ1JC/9oADAMBAAIRAxEAPwC8UREAREQBERAEREAREQBERAFGMe8bxg+AZgDp5LhjTsFtrnchcat5Kkc84Y0ueQ1rQSSdgAFyT4LXzG3GA11W+U3DOzG0+bG3s+J1k8yVq3VbZx4Zsn9BaNV7Xxmu5Hi/HovXwMTCeG5qlxdUSvkJ4u6o7m7GjkAmDMNz0zg6nlfGQdzuqe9uwjkQsJFC6zxxx4lm7CnqbPVWr0w4fIvjEXG8YQgOcA2eMgSNGw32PbyNjq3EFSda84pYwuoatkouWdmRo3xu7XiNRHMBbBQTte1rmEOa4AgjYQRcEcrKata20jxzRWWndG7lXxgu5LivDqvTwOxERbRABERAEREAREQBERAEREAREQBERAEREAREQBERAERYOGsLMpaeSaTssbe28nY1o5k2HivjaSxZ6hCU5KMVi2QbK1jPmRikjPWkGdJbdHfqt9oi/cOaqdZWFMIvqZnyym75HFx4cgOQFgOQWKoCvV2k3It3RdjGyt40lnm31f5kfcEDnua1gLnuIa0DaSTYAc7riSMtcWuBDgSCDtBGogqwskuLOklNVIOpGc2O++QjrO9kH3u5LrysYsaGYVMY+7mNn23S22+0BfvB4r1u8tltDAtL0t+3Pwz8eny8+BX6tjJJjPnxmklPWjBdFfey/Wb7JN+48lU6ysGYRfTzMliNnxuDh4bQeRFweRXmhV2c1Iz6TsY3tvKk880+j/MzZVFg4Ewuyrp45o+y9t7bwdjmnmDceCzlPp4rFFRThKEnGSwazCIi+nkIiIAiIgCIiAIiIAiIgCIiAIiIAiIgCIiAKn8q+M+mmFNGfu4Td9thl4eyNXeTwVg464yChpHSAjSu6sY/GRttwAufC29UDI8uJLiSSbknWSTtJUde1sFqI7Lsxo7Xm7qa4LhH39fh9fcfKy8FYNfUzshiF3yODRy4k8gLk8gsRWxkkxZzI3Vcg60nVjvuYD1neJFu5vNaFCltJqJ1ulL5WVvKrzyXi/ziTvA+C2UsEcMYsyNthxJ3k8ybk96+cN4JZVU8kMnZe21+B2tcOYNj4LORT+qsMORUm1ntNpj3sccfHqa04Twc+nmfFKLPjcWnw2EciLEcisZWtlbxYzmCriHWZZstt7L9V3gdR5EcFVKgK9LZzcS29GX0b23jVWeTXRon2SnGfQzmmkP3cxuy+wS7Le0NXeG8VcIWsLHkEEEgg3BGogjYQr+xIxkFdSNeSNK3qSD8YG3ucNfvG5b9lWxWo/gcl2n0dqTV1BcHwl7+T+P5mSBERSJxoREQBERAEREAREQBERAEREAREQBERAFwTZcqEZUcZ+jU2hjNppwRzbFscfHsj2uC8VJqEXJmzaW07qtGjDN+XiV7j/jN02rJYbwRXZHwOvrP9o/QNUZRFz05OcnJlw29CFvSjShkkevirgB1bVshFw0nOe70Y29o9+4cyFsJTwNjY1jAGsaA1oGwNAsAPBRDJjiz0Wl0sgtNPZxvtbH5jf8Ake8cFM1M2lLZwxebK27QaQ3u41Ivuw4LxfN+gREW2c8dVTTtkY5jwHMc0tcDsIIsQte8acAOoqp8LrloN2OPnRnsnv3HmCtiVDcpuLHSqXSRi80ALhba6Pz289mcO7mtS7o7SGKzR0PZ/SG6XGpJ92fB+D5P1KSUlxBxm6DVguNoJLMk4AX6r/ZP0LlGkUNCThJSRZNxQhcUpUp5NGzzTcLlQbJbjP0im0EhvNAABxdFsafZ7J9nipyuhpzU4qSKfu7WdrWlRnmvPxCIi9mqEREAREQBERAEREAREQBERAEREB0V1Y2GJ0khzWMaXOPAAXK15xiw26sqXzP1Zx6rfRYNTW+A+tzvU8yuYz7KSI8Hy297Gf8AI+yqxURe1taWoskWJ2a0dsaW8zXell4L7/TAKT5PsWum1YzxeCKz5OB19VntH6ByjLGEkAAknUANZJKv7EjFwUNI1hA0ruvIfxkbL8Giw8Cd6xWtLaT45I3tPaQ3O2wi+9LgvDq/zngSCyKscbsprocOUVDTuAZpmCpOogmbqtjvusHBx5lvAqzlOFWhERAFwQuUQFE5Q8WehVZLBaCW72cAfPZ4E+4hRZbA454uCupHxi2kHWjPB42C/Ai4PfyVASRlpIcCHA2IOogjUQRxUHdUdnPFZMtLQOkN7t9WT70eD8ej/OZn4vYadR1MczNeadbfSYdTm+I+tjuWw1BWsmiZJGc5j2hzTyI/1WtCszJJjRYmklOo3fFfjtez/kPaWWyrastR5M0e0ujttS3mC70c/Ffb6YlpoiKXK7CIiAIiIAiIgCIiAIiIAiIgC8rGXDraKlfM/XmizW+k89lvv28gSvVKpTKfjP0qq0MZvDASNWx0mx58OyO48VguKuyhjzJbRFg725UH/FcZe77kRrKt0sjpJDnPe4uceJJuV0ou+honTSsjjGc97g1o5k29ygeLZbHdhHol5E0yVYs6eoNRILxQHq32GXaPhHW7y1WHj5jYzBdBJUOsXgZsTD58rr5je7a48mlehi/gVtHTRws1hg1n0nHW53ib/QLXLLVjx/EK8xROvS0xLG2Op8myR/MXGaOTb+cp6hS2UMOZUulr93ty6n/yuC933zIDWVr5pXySOL5HuL3OO0ucbk991aNDlQwg7AoNNMekUcwEzyxsj3Uz2nROdng3AeCxx2647nWVU6mGSXCegwxTZzs2OVxhePNe2UFoa4bCC7M28As5FlsZAMZ6qsjqm1ckk7I3MLJHkuIdJn57M87Rqabbr81ba19y34floq2GmoJHUcDIRLmQHQDSyPeC4iO1zZrfrxU0yIY8VOEoJmVn3hgLA2e1i8PDuq62ouGaDcbQ4X16yBZyIiAFU/lXxY0M4qYx93MbPtultt9oa+8HirgWDhvBLKunkhk7L22vvB2tcOYNj4LDXpbWDiSei752VxGpyyfu/OJrcu2lqnRSNfGS17HBzSNxBuCuzCeD308z4pRZ8bi0+G8ciLEcisZQHFMttONSOK4p+eJsVixh5tbSsmbYEiz2+i8dpv8AuORC9VUlkyxn6LVaKQ2hnIab7GybGO5X7J7xwV2qdt6u1hjzKn0vo92Ny4L+L4x932CIi2CJCIiAIiIAiIgCIiAIi+JZQ1pc4hrQLknUABrJPJARnKFjP0KkOYbTy3ZHxGrrP8AfeQqJK9zHLGM11W+TXox1YxwYDqNuJ2nvtuXhqCua20nwyRa2hNH7lbpS/lLi/T4fXEKz8kWLPaq5BxZFf3PeP/yPaUBxfwK6sqY4Wai86z6LBrc7wH1sFsDGyKkp90UEMesk6msY25JPcLkrNZUdaWu8kRvabSGxpbtB96Wfgvv9MSGZZceP4dQFkTrVVTdkdjray33knKwNhzcDuWrikmUDG92FK+Sc3EfYiafNiaTmjvOtx5uKjalyuwvqOQtILSQ4G4I1EEawQV8ogNiMacSqTDT6GSorGUldLSxF0V2F8rHNz+rG5wINy8Z2vZs1KxsW8WoMH0zYKVuZG3XrN3Oce097t7j/ALACwFlReB8TK3C9Tg+ti+7i0MOdM5wzWPo3mEhjQbku0TXgWAu86xa6sXLJj+cGUgjg/wDdVIc1jr20bBYPk/7tYDeevzbEDrxjy50VHWdHzZZwx2bLJHmlrHXsQAT1yN9rcNZUswVjxQ1Tmtp6unke8XawStDzfdozZ1+VrrTklGuINxqI2IDeJFXWQ3GaauwY7pL3SyQzGPPcbuczMa9uc46yRnEXO4BWKgK2yt4s5zBVxjrMs2W29l+q7wOruI4KqVs1VU7ZGOY8BzHAtcDsIIsQte8acAuoqp8LrloN2O9KM9k9+48wVE3tHB665lhdmdIbSm7ab4xy932+nuPJV65O8Z+m0gDzeeGzH8SPMf4ga+YKope3ifjEaGrZLrMZ6sg4xnbq4jUR3LBbVdnPjkyV01o/fbZqP8o8V6fH64GwiL4hmD2hzSHNcAQRsIIuCF9qdKoyCIiAIiIAiIgCIiAKvMrOM+iiFLEevKLyW3RX1D2iPcDxU3wvhRlNBJNKbMjbc8TwA5k2A71rxhfCj6meSaU3fI654AbmjkBYDuWleVtSOqs2dP2c0dvFfbTXdh5vl8s/kYaIvfxIxbNdWNYQdE3ryH8AOy/FxsPEncoiMXJpIsSvWhQpyqzySxLEyVYs6CnNRILSzjq8WxbR8R63cGqK/aBx40cTcHwu68oD5yDsjvdjO9xFzyaNzlaGMmHosHUUlRLqjiZqaNWcdjGN5k2HitQMN4YkrKmWec50sry5x3a9gHAAWAG4ALoKcFTioop68up3VaVaeb8uiMFERZDVCIiA2jyG4UZNgWFjO1A58bx+LPMgPi14PvUR+0lgMltLVg6gTA4f915GH6PHuXg/Z5xg0OEZKZx6lTH1R/8ALDdw/wDoZPcFcWUzFV2EsGSwR202p8V9Q0kZuBc7M4Zzb7s5AajIs3CmBpqV+ZUxSwP4PY5h8LjWOYWRixi3LhCqjp6cXe86z5rGec93BoH+w2lAWP8AZ5xmfFWvoyM6KoaXj8EkTSb9xbcHmGrYdeHipidTYNgbHTRtaQ2zpM0aSQ73PftNzrtsG7YvSwjhSKmjMlRJHDGNrnvDG91zv5IDKUMym4sdKpdLGLzQXcOLo9r2/TOHcRvXjT/aCwa2bRgVL2XtpWxDM7wHOD7ez4KxKCvjqImSwvbJE8ZzXtNwQV4nBTi4s2bW5nbVo1oZpmtCKUZQ8WehVZzBaCW74+A19dngT7iFF1z04OEnFlwW1xC4pRqwyaLayTY0aSI0sh68YvHffHfW32SfceSsVa14Kwk+mnZNEbPjdcc+IPIi4PIrYfA2FWVUDJouw9t+YOwtPMG48FLWdbXjqvNFfdo9HbvX28F3Z+T5/PP5maiIt45cIiIAiIgCIvCxyxjFDSPk1aQ9WMcXnZq4DWT3c15lJRWLMtGlOtUVOCxbeCK/ysYz6WUUsZ6kRvJbfJbU32QfeTwVer6llLnFziXOcSSTrJJNySeK+Vz9Wo6knJlv2NpCzoRox5Z+L5sBXvk+xZ6FSDPFp5bPk4jV1WeyPqXKusmOLPSqrSvF4YLON9jpPMb4do9w4qfZTsdRgvB75GkdIk+7hG37wjtW4NHW77DepCypf9H8Dke0+kMWrSDy4y/xf78io8vePHSaoUULrwUzryEbHT2sR7AJb3l/BVOvqSQuJLiS4m5JNySdpJ4r5UkcSEREAREQHoYAwu6kq4ahnahka+3HNNy3uIuPFbmUVY2aJkkZzo5GNe08WvAc0+4haRq7sg+UV2e3BtSc5pDjTvO0EAudEfw2BLeFiN4sBmZY8p89HW9EhZSyRCJrniWITXe8k2LSbAABp2b1lZEcf21kstNJT0tPNmaRroIWwh7WkBwc0ecM4EHhfhrqnKlgCelwrUdJu7TSPljkOsPje4ltjxGppG63CynGQfESpZWCtnjdBA2NwZngtdI6QW6rTrzALnO2HVa+uwF+qhPtKTO6RRtuczRyEDdnF7QT32DVfahGVDJsMMQx5rxDUQl2jcQSwh9s5rgNduq0gi9rHUboDVNXz9m3C7nRVdO512RuZIxp3aTObJbldrT3k8VC6jILhRriGxwyAb2zsAPdn2P0Vs5HsnL8FQyPqc01UxAIac4MjZ2W33kkkm2rZwQEnx0xcFdSOjFtKOtGeDwNQvwOsHvvuVASRlpIcCCDYg6iCNoIWziqDKvixoZxUxj7uY2fbYJePtDX3g8VHXtHFa6Ox7MaQ1Ju1m+D4r3818fzMgCsDJPjRoZjSyH7uY3ZfdLw9ofUDiq/X1HIWkFpIINwRqII1ghR1Ko6clJHaX1pC7oSoy5+T5M2dReBiXjIK6kbIbaVvVkHB4G23AixHfbcvfXQRkpJNFP1qM6NR05rBp4MIiL0YgiIgOCqJyhYz9NqzmG8EV2R8Dr6z/Ej3AKwsp+NHRqbRRm004I1bWx7Hu8eyO88FSqi72t/zXxO67MaOwTu5rwj/r/z5hdlPA6R7WMBc9xDWgbS4mwHvXWrGySYs58hq5B1WXbFfe8jrO8Abd5PBaNKm6klFHU395GzoSrS5ZLq+RYGK+Am0NIyIWuBnSO3F57Rvw3DkAtacq2O38Uwg5zCTTQ3jhG4tB60luLzr7g0blbuXbHjodH0SF1qiqBDrbWQbHn2z1Ryz+C1uXQxSisEVBVqSqzc5vFt4sIiL6YwiIgCIiAKZ5HQDh2jv6b/AKQyEKGLIoK58ErJYXGOWNwc1w2hzTcFAboVuCYZywzxRSmM3YXxteWO1a2lwOadQ1jgvuur44I3STvZFE0Xc97g1oGzWSobkvymx4WhzJM2Otjb95HsDhs0kf4eI80nhYnwPtHZ/wDDYM2+Z0kZ1tl9G/Nv9UBZWCcP09W0upZ4agN26ORr7X2XAOrYdq6sZsYosH0klRUEhkY2DtOcdTWNHEmw+uwLVLELGaagr4packlzmsezaJI3uAc0j6jgQCrP+0lhl3/pKYGzDnzOHEg6OP3fefEgK+xuyp12EZHZ0r4ICerDE4sYG7g4ixeebvADYomydzXZzXOa7iCQfeF1ogLAxIyx1lBK0TySVdLcB0cjs94bxje7WCOBOadmraNjKqGHCdD1XB8E8Ycx45i7HAcQbGx3ixWma2G+znhx0tFPTuNxTyBzNexkwcbDlnNcfaK+NJrBnqE5QkpReDWRBsJYPfTzPilFnxuLT4bxyO0cisZWrlbxYzmNq4x1mWbLbe29mO8CbHkRwVVKArUnTm4lu6Mvo3tvGqs8muj/ADLwJNk/xn6FVjPNoJbMk4DX1X+yfoXK+AbrWFXRkuxo6TTaGQ3mgAHN0Wxp8OyfZ4rcsq3/ADfwOb7T6OxSu4LLhL/H/nyJuiIpQ4QLprKtsUbpJDmsY0uceAAuV3KsMrmNGoUkR22fLbhtYz/Rx9lYqtRU4OTN7R9nK8uI0Y8830XP86kDxlw66tqnzPuA42a30WDst/PmSvLRFz8m5PFlv0qcaUFCCwSWCMzBGC31U8cMXbkdYcANpceQFz4K/c6DBlCS46Onp4iSd9mi5PNxPvLlEMkuLOjiNVIOvIM2O+6MHW72iPc3mob9oLHjOc3B8Duq2z6gg7XbY4z3DrnmWcFMWdLUjrPNlddo9IbxX2MH3Yeb5/LL5lV424yyYRrZamXUZHdVt7hjBqYwdwt3m53rx0Rbpy4REQBERAEREAREQGZgnCstLOyaneY5o3ZzXDce7eCLgg6iCQtpMUsYqbGDBp00bH3syogdrDZBrBG/NNs5rtvO4K1PUnyfY7SYKrWzMu6J3VmjHnxk67fiG0Hjq2EoDZbA2TXB1HKJaeliZKDcOOdIWni3SE5p5iyq77SOBn6SlqQLxZhhceDwTI2/eC74CruwdhCOohZLC4PikaHNcN7XC47u5dGHsBQ11O+CpbnxSCxGwgjWHA7nA6wUBpYinuPmSCqwa9zomvqqS92ysaS5o4SsHZP4uyeWwQ7B+B5qhxbTwyzvG1scbpCO8NBsgMNXL9mt56TWDzTCwnvDzb/VyrulyfYRke1jaKsDnGwzqeRjfF7wGtHMlbGZLcnYwRTOD3CSpmzTK4dkZt81jL7hnHXvJ3bEBMammbIxzHgOY5pa4HYWuFiFr3jRgF1FVPhdctBux3pRnsnv3HmCtiVDMp2LPSqXSxi80ALhba6Pz2/8h3HitS7o7SGKzR0PZ/SG6XGpN92fB+D5P1KTXpYu4cdR1LJma809ZvpMOpzfEfWx3LzUUKm4vFFmVKcasHCaxT4M2Yoaxs0TJIznMe0OaeIIuF3qrskeM+s0kp4viv73s/5D2laK6CjUVSCkVDpGylZXEqL+D6rl+dTzMYsONo6Z8z9eaOqPSedTW+J+lzuWvNbWOmkfJIc573FzjxJN1McqWM3SKnQRn7mAkHg6XY4+z2fi4qEKKu62vLVWSO97PaO3a32s13p8fcuS/wBf2C9jFPF811WyIXDO1IRujb2j3nUBzIXjqZYk46w4OjeDC+SV56zw5oGaOy0AjvPjyWvSUXJa74EvfzrQoS3eOM3wWXz49C28KyPp6R/RIdNKyO0UILWguAzWC7iAGjVfXsBWtVdkmwzPK+WWle+SRxe5xlguXONyf+pxVv8Aloj9Xk+Y38k8tEfq0nzG/kpneqXUrb9C0g+OzfzXqUz5GsLepu+bB+4nkawt6m75sH7iuU5aY/VpPmt/Snlpj9Wf81v6U3ql/wCvqP0HSHsvOPqU15GsLepu+bB+4nkawt6m75sH7iuTy0s9Wf8ANH6Vx5aWerP+aP0pvVLr9R+g6Q9l5x9SnPI1hb1N3zYP3E8jWFvU3fNg/cVx+WpnqrvnD9C4OWpvqrvnD9Cb1S/9fU+/oGkPZ+cfUp3yNYW9Td82D9xPI1hb1N3zYP3FcXlqb6q75w/QuPLU31V3zx+hN6pdfqP0DSHs/OPqU95GsLepu+bB+4nkawt6m75sH7iuHy1D1V3zx+hceWseqH54/bTe6XX6j9A0h7Pzj6lP+RrC3qbvmwfuJ5GsLepu+bB+4rg8tY9UPzx+2uPLWPVD/wCR/jTe6PXyZ9/b+kPZ/wBo+pnZGMGVtJRPpsIQuh0cl4iXxuBZJcuaMxxtZ1zr9PkrBVYHLX/Sf3H+NPLX/Sf3H+JN7o9fJj9v6Q9n/aPqWeuLKsPLX/Sf3H+JPLX/AEn9x/iTe6PXyY/b+kfZ/wBo+paCKr/LX/Sf3H+JPLX/AEn9x/jXze6PXyY/b+kfZ/2j6loIVV3lrPqg/wDI/wAaeWs+qj55/bTe6XXyZ9/b2kPZ/wBo+pGcoWLPQqs5gtBLd8fAa+szwJ9xCi6mmNWURuEKfRPpgwghzHia5a4cswXBFxa+/koWomtqa7cMiw9Gbxu8Y3McJLhmnj48G/j4nbSVTopGyRnNexwc08CDcLYXFnDra2lZMywLhZzfReO038uRC11UzyYYz9FqtE8/czkN5Nk2Md43zT3jgs1pW1J4PJkZ2h0dvVvtILvQ4+9c1/q+5EKguz3Z/azjfvvr+q61N8pWJ76ed1RE0mnldnEgdh7j1geAJ1g87btcIWvUg4ScWTNndU7qjGrTfB+XgERFjNsIiIAiIgCIiAIiIAiIgCIiAIiIAiIgCIiAIiIAiIgCIiALspwc9uZ2s4W776vqutTvJpiY+adlTM0tgjOcy4tpHjs2/CDrvxAHG2SnTc5KKNO9u6drRlVqPLzfQuGVgcLOAIOogi4IO0EKisd6Nkda9sbGMaCdTWho28AiKUvf4I4PsxJ7zJeB4mjHAe5drIhbYPcERRSO8bZ9aFvAe4LtEDfRb7guUXtGOTY0DfRb7gvuOmb6LfhCIvqRilJ4ZnZ0Znot+EJ0Znot+EIi+4HnWfU+46VnoM+EL66Iz0GfCEResEYnJ45jojPQZ8IXIpGegz4QuETBHzWl1O7oUfoM+EfknQo/QZ8I/JEX3BGLXl1HQo/QZ8I/JOhR+gz4R+SImCPuvLqdzaCO3/Tj+Bv5J0CP+XH8DfyXKL1gjFry6nHQI/5cfwN/JOgR/wAuP4G/kuUTBDXl1OOgR/y4/gb+S7v4fF/Lj+Bv5Ii+4I8ynLqx/D4v5cfwN/JP4fF/Lj+Bv5IiYI8bSXVj+Hxfy4/gb+Sfw+L+XH8DfyREwQ2kurPaxTwRC6paHQwuGvUY2nYOYVmMFtmoLhFv26WqclpmcnXSb5H/2Q=="/>
          <p:cNvSpPr>
            <a:spLocks noChangeAspect="1"/>
          </p:cNvSpPr>
          <p:nvPr/>
        </p:nvSpPr>
        <p:spPr>
          <a:xfrm>
            <a:off x="4846638" y="160338"/>
            <a:ext cx="304800" cy="304800"/>
          </a:xfrm>
          <a:prstGeom prst="rect">
            <a:avLst/>
          </a:prstGeom>
          <a:noFill/>
          <a:ln w="9525">
            <a:noFill/>
          </a:ln>
        </p:spPr>
        <p:txBody>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endParaRPr lang="zh-CN" altLang="en-US" sz="1800" dirty="0">
              <a:latin typeface="Times New Roman" panose="02020603050405020304" pitchFamily="18" charset="0"/>
            </a:endParaRPr>
          </a:p>
        </p:txBody>
      </p:sp>
      <p:grpSp>
        <p:nvGrpSpPr>
          <p:cNvPr id="49159" name="组合 8"/>
          <p:cNvGrpSpPr/>
          <p:nvPr/>
        </p:nvGrpSpPr>
        <p:grpSpPr>
          <a:xfrm>
            <a:off x="7019925" y="1612900"/>
            <a:ext cx="1646238" cy="4114800"/>
            <a:chOff x="7020272" y="1436439"/>
            <a:chExt cx="1646237" cy="4114800"/>
          </a:xfrm>
        </p:grpSpPr>
        <p:pic>
          <p:nvPicPr>
            <p:cNvPr id="49160" name="Picture 10"/>
            <p:cNvPicPr>
              <a:picLocks noChangeAspect="1"/>
            </p:cNvPicPr>
            <p:nvPr/>
          </p:nvPicPr>
          <p:blipFill>
            <a:blip r:embed="rId1"/>
            <a:stretch>
              <a:fillRect/>
            </a:stretch>
          </p:blipFill>
          <p:spPr>
            <a:xfrm>
              <a:off x="7020272" y="1436439"/>
              <a:ext cx="1646237" cy="4114800"/>
            </a:xfrm>
            <a:prstGeom prst="rect">
              <a:avLst/>
            </a:prstGeom>
            <a:noFill/>
            <a:ln w="9525">
              <a:noFill/>
            </a:ln>
          </p:spPr>
        </p:pic>
        <p:pic>
          <p:nvPicPr>
            <p:cNvPr id="49161" name="Picture 9"/>
            <p:cNvPicPr>
              <a:picLocks noChangeAspect="1"/>
            </p:cNvPicPr>
            <p:nvPr/>
          </p:nvPicPr>
          <p:blipFill>
            <a:blip r:embed="rId2"/>
            <a:stretch>
              <a:fillRect/>
            </a:stretch>
          </p:blipFill>
          <p:spPr>
            <a:xfrm>
              <a:off x="7489562" y="1613023"/>
              <a:ext cx="1008112" cy="882098"/>
            </a:xfrm>
            <a:prstGeom prst="rect">
              <a:avLst/>
            </a:prstGeom>
            <a:noFill/>
            <a:ln w="9525">
              <a:noFill/>
            </a:ln>
          </p:spPr>
        </p:pic>
      </p:grpSp>
      <p:pic>
        <p:nvPicPr>
          <p:cNvPr id="2" name="图片 1"/>
          <p:cNvPicPr>
            <a:picLocks noChangeAspect="1"/>
          </p:cNvPicPr>
          <p:nvPr/>
        </p:nvPicPr>
        <p:blipFill>
          <a:blip r:embed="rId3"/>
          <a:stretch>
            <a:fillRect/>
          </a:stretch>
        </p:blipFill>
        <p:spPr>
          <a:xfrm>
            <a:off x="7236460" y="4591050"/>
            <a:ext cx="1600200" cy="121475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8" name="Rectangle 2"/>
          <p:cNvSpPr>
            <a:spLocks noGrp="1"/>
          </p:cNvSpPr>
          <p:nvPr>
            <p:ph type="title"/>
          </p:nvPr>
        </p:nvSpPr>
        <p:spPr/>
        <p:txBody>
          <a:bodyPr vert="horz" wrap="square" lIns="91440" tIns="45720" rIns="91440" bIns="45720" anchor="b" anchorCtr="0"/>
          <a:p>
            <a:r>
              <a:rPr lang="zh-CN" altLang="en-US" dirty="0"/>
              <a:t>注意事项</a:t>
            </a:r>
            <a:endParaRPr lang="en-US" altLang="zh-CN" dirty="0"/>
          </a:p>
        </p:txBody>
      </p:sp>
      <p:sp>
        <p:nvSpPr>
          <p:cNvPr id="50179" name="Rectangle 3"/>
          <p:cNvSpPr>
            <a:spLocks noGrp="1"/>
          </p:cNvSpPr>
          <p:nvPr>
            <p:ph idx="1"/>
          </p:nvPr>
        </p:nvSpPr>
        <p:spPr/>
        <p:txBody>
          <a:bodyPr vert="horz" wrap="square" lIns="91440" tIns="45720" rIns="91440" bIns="45720" anchor="t" anchorCtr="0"/>
          <a:p>
            <a:r>
              <a:rPr lang="zh-CN" altLang="en-US" dirty="0"/>
              <a:t>允许出现不同的图标状态</a:t>
            </a:r>
            <a:endParaRPr lang="zh-CN" altLang="en-US" dirty="0"/>
          </a:p>
          <a:p>
            <a:r>
              <a:rPr lang="zh-CN" altLang="en-US" dirty="0"/>
              <a:t>避免锯齿线</a:t>
            </a:r>
            <a:endParaRPr lang="zh-CN" altLang="en-US" dirty="0"/>
          </a:p>
          <a:p>
            <a:r>
              <a:rPr lang="zh-CN" altLang="en-US" dirty="0"/>
              <a:t>小心背景图案</a:t>
            </a:r>
            <a:endParaRPr lang="zh-CN" altLang="en-US" dirty="0"/>
          </a:p>
          <a:p>
            <a:r>
              <a:rPr lang="zh-CN" altLang="en-US" dirty="0"/>
              <a:t>坚持平台的图形风格</a:t>
            </a:r>
            <a:endParaRPr lang="zh-CN" altLang="en-US" dirty="0"/>
          </a:p>
          <a:p>
            <a:r>
              <a:rPr lang="zh-CN" altLang="en-US" dirty="0"/>
              <a:t>为最低的画面质量设计</a:t>
            </a:r>
            <a:endParaRPr lang="zh-CN" altLang="en-US" dirty="0"/>
          </a:p>
          <a:p>
            <a:r>
              <a:rPr lang="zh-CN" altLang="en-US" dirty="0"/>
              <a:t>颜色</a:t>
            </a:r>
            <a:endParaRPr lang="en-US" altLang="zh-CN" dirty="0"/>
          </a:p>
          <a:p>
            <a:pPr lvl="1"/>
            <a:r>
              <a:rPr lang="zh-CN" altLang="en-US" dirty="0"/>
              <a:t>微妙的，小的调色板，冗余</a:t>
            </a:r>
            <a:endParaRPr lang="en-US" altLang="zh-CN"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2" name="标题 1"/>
          <p:cNvSpPr>
            <a:spLocks noGrp="1"/>
          </p:cNvSpPr>
          <p:nvPr>
            <p:ph type="title"/>
          </p:nvPr>
        </p:nvSpPr>
        <p:spPr/>
        <p:txBody>
          <a:bodyPr vert="horz" wrap="square" lIns="91440" tIns="45720" rIns="91440" bIns="45720" anchor="b" anchorCtr="0"/>
          <a:p>
            <a:r>
              <a:rPr lang="zh-CN" altLang="en-US" dirty="0"/>
              <a:t>图标的评估</a:t>
            </a:r>
            <a:endParaRPr lang="zh-CN" altLang="en-US" dirty="0"/>
          </a:p>
        </p:txBody>
      </p:sp>
      <p:sp>
        <p:nvSpPr>
          <p:cNvPr id="51203" name="内容占位符 2"/>
          <p:cNvSpPr>
            <a:spLocks noGrp="1"/>
          </p:cNvSpPr>
          <p:nvPr>
            <p:ph idx="1"/>
          </p:nvPr>
        </p:nvSpPr>
        <p:spPr>
          <a:xfrm>
            <a:off x="468313" y="1341438"/>
            <a:ext cx="8142287" cy="4751387"/>
          </a:xfrm>
        </p:spPr>
        <p:txBody>
          <a:bodyPr vert="horz" wrap="square" lIns="91440" tIns="45720" rIns="91440" bIns="45720" anchor="t" anchorCtr="0"/>
          <a:p>
            <a:r>
              <a:rPr lang="zh-CN" altLang="en-US" dirty="0"/>
              <a:t>图形的清晰度</a:t>
            </a:r>
            <a:endParaRPr lang="en-US" altLang="zh-CN" dirty="0"/>
          </a:p>
          <a:p>
            <a:pPr lvl="1"/>
            <a:r>
              <a:rPr lang="zh-CN" altLang="en-US" dirty="0"/>
              <a:t>图标显示了什么对象，图形分辨率如何？</a:t>
            </a:r>
            <a:endParaRPr lang="zh-CN" altLang="en-US" dirty="0"/>
          </a:p>
          <a:p>
            <a:r>
              <a:rPr lang="zh-CN" altLang="en-US" dirty="0"/>
              <a:t>释义的准确性</a:t>
            </a:r>
            <a:endParaRPr lang="en-US" altLang="zh-CN" dirty="0"/>
          </a:p>
          <a:p>
            <a:pPr lvl="1"/>
            <a:r>
              <a:rPr lang="zh-CN" altLang="en-US" dirty="0"/>
              <a:t>图标是否显示了正确的概念？</a:t>
            </a:r>
            <a:endParaRPr lang="zh-CN" altLang="en-US" dirty="0"/>
          </a:p>
          <a:p>
            <a:r>
              <a:rPr lang="zh-CN" altLang="en-US" dirty="0"/>
              <a:t>释义强度 </a:t>
            </a:r>
            <a:endParaRPr lang="en-US" altLang="zh-CN" dirty="0"/>
          </a:p>
          <a:p>
            <a:pPr lvl="1"/>
            <a:r>
              <a:rPr lang="zh-CN" altLang="en-US" dirty="0"/>
              <a:t>图标率先表明了正确的概念？</a:t>
            </a:r>
            <a:endParaRPr lang="zh-CN" altLang="en-US" dirty="0"/>
          </a:p>
          <a:p>
            <a:r>
              <a:rPr lang="zh-CN" altLang="en-US" dirty="0"/>
              <a:t>对比组的区别</a:t>
            </a:r>
            <a:endParaRPr lang="en-US" altLang="zh-CN" dirty="0"/>
          </a:p>
          <a:p>
            <a:pPr lvl="1"/>
            <a:r>
              <a:rPr lang="zh-CN" altLang="en-US" dirty="0"/>
              <a:t>每个图标是否能从组合中脱颖而出？</a:t>
            </a:r>
            <a:endParaRPr lang="zh-CN" altLang="en-US" dirty="0"/>
          </a:p>
          <a:p>
            <a:r>
              <a:rPr lang="zh-CN" altLang="en-US" dirty="0"/>
              <a:t>对比组的包含</a:t>
            </a:r>
            <a:endParaRPr lang="en-US" altLang="zh-CN" dirty="0"/>
          </a:p>
          <a:p>
            <a:pPr lvl="1"/>
            <a:r>
              <a:rPr lang="zh-CN" altLang="en-US" dirty="0"/>
              <a:t>同一组的图标是否有某种关联？</a:t>
            </a:r>
            <a:endParaRPr lang="en-US" altLang="zh-CN" dirty="0"/>
          </a:p>
          <a:p>
            <a:endParaRPr lang="zh-CN" altLang="en-US" dirty="0"/>
          </a:p>
        </p:txBody>
      </p:sp>
      <p:sp>
        <p:nvSpPr>
          <p:cNvPr id="7" name="内容占位符 2"/>
          <p:cNvSpPr txBox="1"/>
          <p:nvPr/>
        </p:nvSpPr>
        <p:spPr bwMode="auto">
          <a:xfrm>
            <a:off x="5940425" y="3141663"/>
            <a:ext cx="2987675"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vl6pPr marL="25273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6pPr>
            <a:lvl7pPr marL="29845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7pPr>
            <a:lvl8pPr marL="34417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8pPr>
            <a:lvl9pPr marL="38989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9pPr>
          </a:lstStyle>
          <a:p>
            <a:pPr marL="447675" marR="0" lvl="0" indent="-447675" algn="l" defTabSz="914400" rtl="0" eaLnBrk="0" fontAlgn="base" latinLnBrk="0" hangingPunct="0">
              <a:lnSpc>
                <a:spcPct val="100000"/>
              </a:lnSpc>
              <a:spcBef>
                <a:spcPct val="20000"/>
              </a:spcBef>
              <a:spcAft>
                <a:spcPct val="0"/>
              </a:spcAft>
              <a:buClr>
                <a:schemeClr val="accent1"/>
              </a:buClr>
              <a:buSzPct val="70000"/>
              <a:buFont typeface="Wingdings" panose="05000000000000000000" pitchFamily="2" charset="2"/>
              <a:buChar char="n"/>
              <a:defRPr/>
            </a:pPr>
            <a:r>
              <a:rPr kumimoji="0" lang="zh-CN" altLang="en-US" sz="2800" b="0" i="0" u="none" strike="noStrike" kern="0" cap="none" spc="0" normalizeH="0" baseline="0" noProof="0" dirty="0" smtClean="0">
                <a:ln>
                  <a:noFill/>
                </a:ln>
                <a:solidFill>
                  <a:schemeClr val="tx1"/>
                </a:solidFill>
                <a:effectLst/>
                <a:uLnTx/>
                <a:uFillTx/>
                <a:latin typeface="+mn-lt"/>
                <a:ea typeface="+mn-ea"/>
                <a:cs typeface="+mn-cs"/>
              </a:rPr>
              <a:t>图形美观吗？</a:t>
            </a:r>
            <a:endParaRPr kumimoji="0" lang="zh-CN" altLang="en-US" sz="28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6" name="Rectangle 2"/>
          <p:cNvSpPr>
            <a:spLocks noGrp="1"/>
          </p:cNvSpPr>
          <p:nvPr>
            <p:ph type="title"/>
          </p:nvPr>
        </p:nvSpPr>
        <p:spPr/>
        <p:txBody>
          <a:bodyPr vert="horz" wrap="square" lIns="91440" tIns="45720" rIns="91440" bIns="45720" anchor="b" anchorCtr="0"/>
          <a:p>
            <a:endParaRPr lang="zh-CN" altLang="zh-CN" dirty="0"/>
          </a:p>
        </p:txBody>
      </p:sp>
      <p:sp>
        <p:nvSpPr>
          <p:cNvPr id="52227" name="Rectangle 3"/>
          <p:cNvSpPr>
            <a:spLocks noGrp="1"/>
          </p:cNvSpPr>
          <p:nvPr>
            <p:ph idx="1"/>
          </p:nvPr>
        </p:nvSpPr>
        <p:spPr/>
        <p:txBody>
          <a:bodyPr vert="horz" wrap="square" lIns="91440" tIns="45720" rIns="91440" bIns="45720" anchor="t" anchorCtr="0"/>
          <a:p>
            <a:r>
              <a:rPr lang="zh-CN" altLang="en-US" dirty="0"/>
              <a:t>屏幕复杂性度量 </a:t>
            </a:r>
            <a:endParaRPr lang="zh-CN" alt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50" name="Rectangle 2"/>
          <p:cNvSpPr>
            <a:spLocks noGrp="1"/>
          </p:cNvSpPr>
          <p:nvPr>
            <p:ph type="title"/>
          </p:nvPr>
        </p:nvSpPr>
        <p:spPr/>
        <p:txBody>
          <a:bodyPr vert="horz" wrap="square" lIns="91440" tIns="45720" rIns="91440" bIns="45720" anchor="b" anchorCtr="0"/>
          <a:p>
            <a:r>
              <a:rPr lang="zh-CN" altLang="en-US" sz="2800" dirty="0"/>
              <a:t>布局复杂度 </a:t>
            </a:r>
            <a:endParaRPr lang="zh-CN" altLang="en-US" sz="2800" dirty="0"/>
          </a:p>
        </p:txBody>
      </p:sp>
      <p:sp>
        <p:nvSpPr>
          <p:cNvPr id="53251" name="Rectangle 3"/>
          <p:cNvSpPr>
            <a:spLocks noGrp="1"/>
          </p:cNvSpPr>
          <p:nvPr>
            <p:ph idx="1"/>
          </p:nvPr>
        </p:nvSpPr>
        <p:spPr/>
        <p:txBody>
          <a:bodyPr vert="horz" wrap="square" lIns="91440" tIns="45720" rIns="91440" bIns="45720" anchor="t" anchorCtr="0"/>
          <a:p>
            <a:pPr>
              <a:lnSpc>
                <a:spcPct val="90000"/>
              </a:lnSpc>
            </a:pPr>
            <a:r>
              <a:rPr lang="zh-CN" altLang="en-US" dirty="0"/>
              <a:t>根据可视对象的大小和位置来衡量</a:t>
            </a:r>
            <a:endParaRPr lang="zh-CN" altLang="en-US" dirty="0"/>
          </a:p>
          <a:p>
            <a:pPr lvl="1">
              <a:lnSpc>
                <a:spcPct val="90000"/>
              </a:lnSpc>
            </a:pPr>
            <a:r>
              <a:rPr lang="zh-CN" altLang="en-US" dirty="0"/>
              <a:t>如果可视对象在高度和宽度上经常改变</a:t>
            </a:r>
            <a:r>
              <a:rPr lang="en-US" altLang="zh-CN" dirty="0"/>
              <a:t>,</a:t>
            </a:r>
            <a:r>
              <a:rPr lang="zh-CN" altLang="en-US" dirty="0"/>
              <a:t>以及对象与可视交互环境边界之间的距离比较大的话，就可以说这个布局较复杂 </a:t>
            </a:r>
            <a:endParaRPr lang="zh-CN" altLang="en-US" dirty="0"/>
          </a:p>
          <a:p>
            <a:pPr lvl="1">
              <a:lnSpc>
                <a:spcPct val="90000"/>
              </a:lnSpc>
            </a:pPr>
            <a:endParaRPr lang="zh-CN" altLang="en-US" dirty="0"/>
          </a:p>
          <a:p>
            <a:pPr lvl="1">
              <a:lnSpc>
                <a:spcPct val="90000"/>
              </a:lnSpc>
            </a:pPr>
            <a:endParaRPr lang="zh-CN" altLang="en-US" dirty="0"/>
          </a:p>
          <a:p>
            <a:pPr lvl="1">
              <a:lnSpc>
                <a:spcPct val="90000"/>
              </a:lnSpc>
            </a:pPr>
            <a:endParaRPr lang="zh-CN" altLang="en-US" dirty="0"/>
          </a:p>
          <a:p>
            <a:pPr lvl="1">
              <a:lnSpc>
                <a:spcPct val="90000"/>
              </a:lnSpc>
            </a:pPr>
            <a:endParaRPr lang="zh-CN" altLang="en-US" dirty="0"/>
          </a:p>
          <a:p>
            <a:pPr lvl="1">
              <a:lnSpc>
                <a:spcPct val="90000"/>
              </a:lnSpc>
            </a:pPr>
            <a:r>
              <a:rPr lang="en-US" altLang="zh-CN" dirty="0"/>
              <a:t>C</a:t>
            </a:r>
            <a:r>
              <a:rPr lang="zh-CN" altLang="en-US" dirty="0"/>
              <a:t>：以比特表示的系统复杂性；</a:t>
            </a:r>
            <a:r>
              <a:rPr lang="en-US" altLang="zh-CN" dirty="0"/>
              <a:t>N</a:t>
            </a:r>
            <a:r>
              <a:rPr lang="zh-CN" altLang="en-US" dirty="0"/>
              <a:t>：所有组件的数量</a:t>
            </a:r>
            <a:endParaRPr lang="zh-CN" altLang="en-US" dirty="0"/>
          </a:p>
          <a:p>
            <a:pPr lvl="1">
              <a:lnSpc>
                <a:spcPct val="90000"/>
              </a:lnSpc>
            </a:pPr>
            <a:r>
              <a:rPr lang="zh-CN" altLang="en-US" dirty="0"/>
              <a:t>	</a:t>
            </a:r>
            <a:r>
              <a:rPr lang="en-US" altLang="zh-CN" dirty="0"/>
              <a:t>m: </a:t>
            </a:r>
            <a:r>
              <a:rPr lang="zh-CN" altLang="en-US" dirty="0"/>
              <a:t>组件分类的数目；</a:t>
            </a:r>
            <a:r>
              <a:rPr lang="en-US" altLang="zh-CN" dirty="0"/>
              <a:t>p</a:t>
            </a:r>
            <a:r>
              <a:rPr lang="en-US" altLang="zh-CN" baseline="-25000" dirty="0"/>
              <a:t>n</a:t>
            </a:r>
            <a:r>
              <a:rPr lang="zh-CN" altLang="en-US" dirty="0"/>
              <a:t>：第</a:t>
            </a:r>
            <a:r>
              <a:rPr lang="en-US" altLang="zh-CN" dirty="0"/>
              <a:t>n</a:t>
            </a:r>
            <a:r>
              <a:rPr lang="zh-CN" altLang="en-US" dirty="0"/>
              <a:t>类组件出现的概率（以该类组件出现的频率为基础）</a:t>
            </a:r>
            <a:endParaRPr lang="zh-CN" altLang="en-US" dirty="0"/>
          </a:p>
          <a:p>
            <a:pPr lvl="1">
              <a:lnSpc>
                <a:spcPct val="90000"/>
              </a:lnSpc>
            </a:pPr>
            <a:endParaRPr lang="en-US" altLang="zh-CN" dirty="0"/>
          </a:p>
        </p:txBody>
      </p:sp>
      <p:graphicFrame>
        <p:nvGraphicFramePr>
          <p:cNvPr id="53252" name="Object 4"/>
          <p:cNvGraphicFramePr>
            <a:graphicFrameLocks noChangeAspect="1"/>
          </p:cNvGraphicFramePr>
          <p:nvPr/>
        </p:nvGraphicFramePr>
        <p:xfrm>
          <a:off x="2555875" y="3213100"/>
          <a:ext cx="2879725" cy="966788"/>
        </p:xfrm>
        <a:graphic>
          <a:graphicData uri="http://schemas.openxmlformats.org/presentationml/2006/ole">
            <mc:AlternateContent xmlns:mc="http://schemas.openxmlformats.org/markup-compatibility/2006">
              <mc:Choice xmlns:v="urn:schemas-microsoft-com:vml" Requires="v">
                <p:oleObj spid="_x0000_s3076" name="" r:id="rId1" imgW="1295400" imgH="431800" progId="Equation.DSMT4">
                  <p:embed/>
                </p:oleObj>
              </mc:Choice>
              <mc:Fallback>
                <p:oleObj name="" r:id="rId1" imgW="1295400" imgH="431800" progId="Equation.DSMT4">
                  <p:embed/>
                  <p:pic>
                    <p:nvPicPr>
                      <p:cNvPr id="0" name="图片 3075"/>
                      <p:cNvPicPr/>
                      <p:nvPr/>
                    </p:nvPicPr>
                    <p:blipFill>
                      <a:blip r:embed="rId2"/>
                      <a:stretch>
                        <a:fillRect/>
                      </a:stretch>
                    </p:blipFill>
                    <p:spPr>
                      <a:xfrm>
                        <a:off x="2555875" y="3213100"/>
                        <a:ext cx="2879725" cy="966788"/>
                      </a:xfrm>
                      <a:prstGeom prst="rect">
                        <a:avLst/>
                      </a:prstGeom>
                      <a:noFill/>
                      <a:ln w="38100">
                        <a:noFill/>
                        <a:miter/>
                      </a:ln>
                    </p:spPr>
                  </p:pic>
                </p:oleObj>
              </mc:Fallback>
            </mc:AlternateContent>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Rectangle 2"/>
          <p:cNvSpPr>
            <a:spLocks noGrp="1"/>
          </p:cNvSpPr>
          <p:nvPr>
            <p:ph type="title"/>
          </p:nvPr>
        </p:nvSpPr>
        <p:spPr/>
        <p:txBody>
          <a:bodyPr vert="horz" wrap="square" lIns="91440" tIns="45720" rIns="91440" bIns="45720" anchor="b" anchorCtr="0"/>
          <a:p>
            <a:r>
              <a:rPr lang="zh-CN" altLang="en-US" sz="2800" dirty="0"/>
              <a:t>计算步骤</a:t>
            </a:r>
            <a:endParaRPr lang="zh-CN" altLang="en-US" sz="2800" dirty="0"/>
          </a:p>
        </p:txBody>
      </p:sp>
      <p:sp>
        <p:nvSpPr>
          <p:cNvPr id="54275" name="Rectangle 3"/>
          <p:cNvSpPr>
            <a:spLocks noGrp="1"/>
          </p:cNvSpPr>
          <p:nvPr>
            <p:ph idx="1"/>
          </p:nvPr>
        </p:nvSpPr>
        <p:spPr/>
        <p:txBody>
          <a:bodyPr vert="horz" wrap="square" lIns="91440" tIns="45720" rIns="91440" bIns="45720" anchor="t" anchorCtr="0"/>
          <a:p>
            <a:pPr marL="906780" lvl="1" indent="-457835"/>
            <a:r>
              <a:rPr lang="zh-CN" altLang="en-US" dirty="0"/>
              <a:t>使用矩形包围屏幕中的每个元素</a:t>
            </a:r>
            <a:endParaRPr lang="zh-CN" altLang="en-US" dirty="0"/>
          </a:p>
          <a:p>
            <a:pPr marL="906780" lvl="1" indent="-457835"/>
            <a:r>
              <a:rPr lang="zh-CN" altLang="en-US" dirty="0"/>
              <a:t>计算屏幕中元素的数目及列的数目</a:t>
            </a:r>
            <a:endParaRPr lang="zh-CN" altLang="en-US" dirty="0"/>
          </a:p>
          <a:p>
            <a:pPr marL="906780" lvl="1" indent="-457835">
              <a:buNone/>
            </a:pPr>
            <a:r>
              <a:rPr lang="zh-CN" altLang="en-US" dirty="0"/>
              <a:t>    （垂直方向上的对齐点）</a:t>
            </a:r>
            <a:endParaRPr lang="zh-CN" altLang="en-US" dirty="0"/>
          </a:p>
          <a:p>
            <a:pPr marL="906780" lvl="1" indent="-457835"/>
            <a:r>
              <a:rPr lang="zh-CN" altLang="en-US" dirty="0"/>
              <a:t>计算元素的数目及行的数目</a:t>
            </a:r>
            <a:endParaRPr lang="zh-CN" altLang="en-US" dirty="0"/>
          </a:p>
          <a:p>
            <a:pPr marL="906780" lvl="1" indent="-457835">
              <a:buNone/>
            </a:pPr>
            <a:r>
              <a:rPr lang="zh-CN" altLang="en-US" dirty="0"/>
              <a:t>    （水平方向上的对齐点）</a:t>
            </a:r>
            <a:endParaRPr lang="zh-CN" alt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5298" name="Picture 4" descr="czy234"/>
          <p:cNvPicPr>
            <a:picLocks noChangeAspect="1"/>
          </p:cNvPicPr>
          <p:nvPr/>
        </p:nvPicPr>
        <p:blipFill>
          <a:blip r:embed="rId1"/>
          <a:srcRect l="8705" t="44926" r="17613" b="23422"/>
          <a:stretch>
            <a:fillRect/>
          </a:stretch>
        </p:blipFill>
        <p:spPr>
          <a:xfrm>
            <a:off x="1547813" y="2349500"/>
            <a:ext cx="6432550" cy="3724275"/>
          </a:xfrm>
          <a:prstGeom prst="rect">
            <a:avLst/>
          </a:prstGeom>
          <a:noFill/>
          <a:ln w="9525">
            <a:noFill/>
          </a:ln>
        </p:spPr>
      </p:pic>
      <p:sp>
        <p:nvSpPr>
          <p:cNvPr id="55299" name="Rectangle 2"/>
          <p:cNvSpPr>
            <a:spLocks noGrp="1"/>
          </p:cNvSpPr>
          <p:nvPr>
            <p:ph type="title"/>
          </p:nvPr>
        </p:nvSpPr>
        <p:spPr/>
        <p:txBody>
          <a:bodyPr vert="horz" wrap="square" lIns="91440" tIns="45720" rIns="91440" bIns="45720" anchor="b" anchorCtr="0"/>
          <a:p>
            <a:endParaRPr lang="zh-CN" altLang="zh-CN" dirty="0"/>
          </a:p>
        </p:txBody>
      </p:sp>
      <p:sp>
        <p:nvSpPr>
          <p:cNvPr id="55300" name="Rectangle 3"/>
          <p:cNvSpPr>
            <a:spLocks noGrp="1"/>
          </p:cNvSpPr>
          <p:nvPr>
            <p:ph idx="1"/>
          </p:nvPr>
        </p:nvSpPr>
        <p:spPr>
          <a:xfrm>
            <a:off x="468313" y="1484313"/>
            <a:ext cx="8135937" cy="1223962"/>
          </a:xfrm>
        </p:spPr>
        <p:txBody>
          <a:bodyPr vert="horz" wrap="square" lIns="91440" tIns="45720" rIns="91440" bIns="45720" anchor="t" anchorCtr="0"/>
          <a:p>
            <a:pPr>
              <a:lnSpc>
                <a:spcPct val="90000"/>
              </a:lnSpc>
            </a:pPr>
            <a:r>
              <a:rPr lang="en-US" altLang="zh-CN" sz="2400" dirty="0"/>
              <a:t>22</a:t>
            </a:r>
            <a:r>
              <a:rPr lang="zh-CN" altLang="en-US" sz="2400" dirty="0"/>
              <a:t>个元素和</a:t>
            </a:r>
            <a:r>
              <a:rPr lang="en-US" altLang="zh-CN" sz="2400" dirty="0"/>
              <a:t>6</a:t>
            </a:r>
            <a:r>
              <a:rPr lang="zh-CN" altLang="en-US" sz="2400" dirty="0"/>
              <a:t>个垂直方向上的对齐点 </a:t>
            </a:r>
            <a:r>
              <a:rPr lang="en-US" altLang="zh-CN" sz="2400" dirty="0"/>
              <a:t>= 41 bit</a:t>
            </a:r>
            <a:endParaRPr lang="en-US" altLang="zh-CN" sz="2400" dirty="0"/>
          </a:p>
          <a:p>
            <a:pPr>
              <a:lnSpc>
                <a:spcPct val="90000"/>
              </a:lnSpc>
            </a:pPr>
            <a:r>
              <a:rPr lang="en-US" altLang="zh-CN" sz="2400" dirty="0"/>
              <a:t>22</a:t>
            </a:r>
            <a:r>
              <a:rPr lang="zh-CN" altLang="en-US" sz="2400" dirty="0"/>
              <a:t>个元素和</a:t>
            </a:r>
            <a:r>
              <a:rPr lang="en-US" altLang="zh-CN" sz="2400" dirty="0"/>
              <a:t>20</a:t>
            </a:r>
            <a:r>
              <a:rPr lang="zh-CN" altLang="en-US" sz="2400" dirty="0"/>
              <a:t>个水平方向上的对齐点 </a:t>
            </a:r>
            <a:r>
              <a:rPr lang="en-US" altLang="zh-CN" sz="2400" dirty="0"/>
              <a:t>= 93 bit</a:t>
            </a:r>
            <a:endParaRPr lang="en-US" altLang="zh-CN" sz="2400" dirty="0"/>
          </a:p>
          <a:p>
            <a:pPr>
              <a:lnSpc>
                <a:spcPct val="90000"/>
              </a:lnSpc>
            </a:pPr>
            <a:r>
              <a:rPr lang="zh-CN" altLang="en-US" sz="2400" dirty="0"/>
              <a:t>整体的复杂度</a:t>
            </a:r>
            <a:r>
              <a:rPr lang="en-US" altLang="zh-CN" sz="2400" dirty="0"/>
              <a:t>=134bit</a:t>
            </a:r>
            <a:endParaRPr lang="en-US" altLang="zh-CN" sz="2400" dirty="0"/>
          </a:p>
        </p:txBody>
      </p:sp>
      <p:cxnSp>
        <p:nvCxnSpPr>
          <p:cNvPr id="2" name="直接连接符 1"/>
          <p:cNvCxnSpPr/>
          <p:nvPr/>
        </p:nvCxnSpPr>
        <p:spPr>
          <a:xfrm>
            <a:off x="5507990" y="2493010"/>
            <a:ext cx="0" cy="3408045"/>
          </a:xfrm>
          <a:prstGeom prst="line">
            <a:avLst/>
          </a:prstGeom>
          <a:solidFill>
            <a:schemeClr val="bg1"/>
          </a:solidFill>
          <a:ln w="28575" cap="flat" cmpd="sng" algn="ctr">
            <a:solidFill>
              <a:schemeClr val="tx1"/>
            </a:solidFill>
            <a:prstDash val="solid"/>
            <a:round/>
            <a:headEnd type="none" w="med" len="med"/>
            <a:tailEnd type="none" w="med" len="med"/>
          </a:ln>
        </p:spPr>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2" name="Rectangle 2"/>
          <p:cNvSpPr>
            <a:spLocks noGrp="1"/>
          </p:cNvSpPr>
          <p:nvPr>
            <p:ph type="title"/>
          </p:nvPr>
        </p:nvSpPr>
        <p:spPr/>
        <p:txBody>
          <a:bodyPr vert="horz" wrap="square" lIns="91440" tIns="45720" rIns="91440" bIns="45720" anchor="b" anchorCtr="0"/>
          <a:p>
            <a:endParaRPr lang="zh-CN" altLang="zh-CN" dirty="0"/>
          </a:p>
        </p:txBody>
      </p:sp>
      <p:sp>
        <p:nvSpPr>
          <p:cNvPr id="56323" name="Rectangle 3"/>
          <p:cNvSpPr>
            <a:spLocks noGrp="1"/>
          </p:cNvSpPr>
          <p:nvPr>
            <p:ph idx="1"/>
          </p:nvPr>
        </p:nvSpPr>
        <p:spPr>
          <a:xfrm>
            <a:off x="468313" y="1484313"/>
            <a:ext cx="7704137" cy="1728787"/>
          </a:xfrm>
        </p:spPr>
        <p:txBody>
          <a:bodyPr vert="horz" wrap="square" lIns="91440" tIns="45720" rIns="91440" bIns="45720" anchor="t" anchorCtr="0"/>
          <a:p>
            <a:r>
              <a:rPr lang="en-US" altLang="zh-CN" sz="2400" dirty="0"/>
              <a:t>18</a:t>
            </a:r>
            <a:r>
              <a:rPr lang="zh-CN" altLang="en-US" sz="2400" dirty="0"/>
              <a:t>个元素和</a:t>
            </a:r>
            <a:r>
              <a:rPr lang="en-US" altLang="zh-CN" sz="2400" dirty="0"/>
              <a:t>7</a:t>
            </a:r>
            <a:r>
              <a:rPr lang="zh-CN" altLang="en-US" sz="2400" dirty="0"/>
              <a:t>个垂直方向上的对齐点 </a:t>
            </a:r>
            <a:r>
              <a:rPr lang="en-US" altLang="zh-CN" sz="2400" dirty="0"/>
              <a:t>= 43 bit</a:t>
            </a:r>
            <a:endParaRPr lang="en-US" altLang="zh-CN" sz="2400" dirty="0"/>
          </a:p>
          <a:p>
            <a:r>
              <a:rPr lang="en-US" altLang="zh-CN" sz="2400" dirty="0"/>
              <a:t>18</a:t>
            </a:r>
            <a:r>
              <a:rPr lang="zh-CN" altLang="en-US" sz="2400" dirty="0"/>
              <a:t>个元素和</a:t>
            </a:r>
            <a:r>
              <a:rPr lang="en-US" altLang="zh-CN" sz="2400" dirty="0"/>
              <a:t>8</a:t>
            </a:r>
            <a:r>
              <a:rPr lang="zh-CN" altLang="en-US" sz="2400" dirty="0"/>
              <a:t>个水平方向上的对齐点 </a:t>
            </a:r>
            <a:r>
              <a:rPr lang="en-US" altLang="zh-CN" sz="2400" dirty="0"/>
              <a:t>= 53 bit</a:t>
            </a:r>
            <a:endParaRPr lang="en-US" altLang="zh-CN" sz="2400" dirty="0"/>
          </a:p>
          <a:p>
            <a:r>
              <a:rPr lang="zh-CN" altLang="en-US" sz="2400" dirty="0"/>
              <a:t>整体的复杂度 </a:t>
            </a:r>
            <a:r>
              <a:rPr lang="en-US" altLang="zh-CN" sz="2400" dirty="0"/>
              <a:t>= 96 bit</a:t>
            </a:r>
            <a:endParaRPr lang="en-US" altLang="zh-CN" sz="2400" dirty="0"/>
          </a:p>
          <a:p>
            <a:pPr lvl="1"/>
            <a:r>
              <a:rPr lang="zh-CN" altLang="en-US" sz="2000" dirty="0"/>
              <a:t>与原屏幕相比节省了</a:t>
            </a:r>
            <a:r>
              <a:rPr lang="en-US" altLang="zh-CN" sz="2000" dirty="0"/>
              <a:t>28%</a:t>
            </a:r>
            <a:r>
              <a:rPr lang="zh-CN" altLang="en-US" sz="2000" dirty="0"/>
              <a:t>的复杂度 </a:t>
            </a:r>
            <a:endParaRPr lang="zh-CN" altLang="en-US" sz="2000" dirty="0"/>
          </a:p>
        </p:txBody>
      </p:sp>
      <p:pic>
        <p:nvPicPr>
          <p:cNvPr id="56324" name="图片 4"/>
          <p:cNvPicPr>
            <a:picLocks noChangeAspect="1"/>
          </p:cNvPicPr>
          <p:nvPr/>
        </p:nvPicPr>
        <p:blipFill>
          <a:blip r:embed="rId1"/>
          <a:stretch>
            <a:fillRect/>
          </a:stretch>
        </p:blipFill>
        <p:spPr>
          <a:xfrm>
            <a:off x="2411413" y="3438525"/>
            <a:ext cx="4248150" cy="2511425"/>
          </a:xfrm>
          <a:prstGeom prst="rect">
            <a:avLst/>
          </a:prstGeom>
          <a:noFill/>
          <a:ln w="9525">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6" name="Rectangle 2"/>
          <p:cNvSpPr>
            <a:spLocks noGrp="1"/>
          </p:cNvSpPr>
          <p:nvPr>
            <p:ph type="title"/>
          </p:nvPr>
        </p:nvSpPr>
        <p:spPr/>
        <p:txBody>
          <a:bodyPr vert="horz" wrap="square" lIns="91440" tIns="45720" rIns="91440" bIns="45720" anchor="b" anchorCtr="0"/>
          <a:p>
            <a:r>
              <a:rPr lang="zh-CN" altLang="en-US" sz="2800" dirty="0"/>
              <a:t>改进算法</a:t>
            </a:r>
            <a:endParaRPr lang="zh-CN" altLang="en-US" sz="2800" dirty="0"/>
          </a:p>
        </p:txBody>
      </p:sp>
      <p:sp>
        <p:nvSpPr>
          <p:cNvPr id="57347" name="Rectangle 3"/>
          <p:cNvSpPr>
            <a:spLocks noGrp="1"/>
          </p:cNvSpPr>
          <p:nvPr>
            <p:ph idx="1"/>
          </p:nvPr>
        </p:nvSpPr>
        <p:spPr/>
        <p:txBody>
          <a:bodyPr vert="horz" wrap="square" lIns="91440" tIns="45720" rIns="91440" bIns="45720" anchor="t" anchorCtr="0"/>
          <a:p>
            <a:pPr marL="533400" indent="-533400"/>
            <a:r>
              <a:rPr lang="zh-CN" altLang="en-US" dirty="0"/>
              <a:t>只需把可视组件总数加上顶端未对齐组件的个数和左侧未对其组件的个数，就可以得到相同的最终结果</a:t>
            </a:r>
            <a:r>
              <a:rPr lang="en-US" altLang="zh-CN" dirty="0"/>
              <a:t>, by Galitz</a:t>
            </a:r>
            <a:endParaRPr lang="en-US" altLang="zh-CN" dirty="0"/>
          </a:p>
          <a:p>
            <a:pPr marL="906780" lvl="1" indent="-457835"/>
            <a:r>
              <a:rPr lang="zh-CN" altLang="en-US" dirty="0"/>
              <a:t>屏幕中元素的个数</a:t>
            </a:r>
            <a:endParaRPr lang="zh-CN" altLang="en-US" dirty="0"/>
          </a:p>
          <a:p>
            <a:pPr marL="906780" lvl="1" indent="-457835"/>
            <a:r>
              <a:rPr lang="zh-CN" altLang="en-US" dirty="0"/>
              <a:t>水平对齐点的个数	</a:t>
            </a:r>
            <a:endParaRPr lang="zh-CN" altLang="en-US" dirty="0"/>
          </a:p>
          <a:p>
            <a:pPr marL="906780" lvl="1" indent="-457835"/>
            <a:r>
              <a:rPr lang="zh-CN" altLang="en-US" dirty="0"/>
              <a:t>垂直对齐点的个数</a:t>
            </a:r>
            <a:endParaRPr lang="zh-CN" altLang="en-US" dirty="0"/>
          </a:p>
          <a:p>
            <a:pPr marL="906780" lvl="1" indent="-457835"/>
            <a:endParaRPr lang="zh-CN" altLang="en-US" dirty="0"/>
          </a:p>
          <a:p>
            <a:pPr marL="533400" indent="-533400"/>
            <a:r>
              <a:rPr lang="zh-CN" altLang="en-US" dirty="0"/>
              <a:t>过分简单的接口会降低其实用性</a:t>
            </a:r>
            <a:endParaRPr lang="zh-CN" altLang="en-US" dirty="0"/>
          </a:p>
          <a:p>
            <a:pPr marL="906780" lvl="1" indent="-457835"/>
            <a:r>
              <a:rPr lang="zh-CN" altLang="en-US" dirty="0"/>
              <a:t>具有中等布局复杂度的设计更好一些</a:t>
            </a:r>
            <a:endParaRPr lang="zh-CN" alt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70" name="Rectangle 2"/>
          <p:cNvSpPr>
            <a:spLocks noGrp="1"/>
          </p:cNvSpPr>
          <p:nvPr>
            <p:ph type="title"/>
          </p:nvPr>
        </p:nvSpPr>
        <p:spPr/>
        <p:txBody>
          <a:bodyPr vert="horz" wrap="square" lIns="91440" tIns="45720" rIns="91440" bIns="45720" anchor="b" anchorCtr="0"/>
          <a:p>
            <a:endParaRPr lang="zh-CN" altLang="zh-CN" dirty="0"/>
          </a:p>
        </p:txBody>
      </p:sp>
      <p:sp>
        <p:nvSpPr>
          <p:cNvPr id="58371" name="Rectangle 3"/>
          <p:cNvSpPr>
            <a:spLocks noGrp="1"/>
          </p:cNvSpPr>
          <p:nvPr>
            <p:ph idx="1"/>
          </p:nvPr>
        </p:nvSpPr>
        <p:spPr/>
        <p:txBody>
          <a:bodyPr vert="horz" wrap="square" lIns="91440" tIns="45720" rIns="91440" bIns="45720" anchor="t" anchorCtr="0"/>
          <a:p>
            <a:pPr>
              <a:lnSpc>
                <a:spcPct val="90000"/>
              </a:lnSpc>
            </a:pPr>
            <a:r>
              <a:rPr lang="zh-CN" altLang="en-US" dirty="0"/>
              <a:t>原屏幕：</a:t>
            </a:r>
            <a:endParaRPr lang="zh-CN" altLang="en-US" dirty="0"/>
          </a:p>
          <a:p>
            <a:pPr lvl="1">
              <a:lnSpc>
                <a:spcPct val="90000"/>
              </a:lnSpc>
            </a:pPr>
            <a:r>
              <a:rPr lang="en-US" altLang="zh-CN" dirty="0"/>
              <a:t>22</a:t>
            </a:r>
            <a:r>
              <a:rPr lang="zh-CN" altLang="en-US" dirty="0"/>
              <a:t>个元素</a:t>
            </a:r>
            <a:endParaRPr lang="zh-CN" altLang="en-US" dirty="0"/>
          </a:p>
          <a:p>
            <a:pPr lvl="1">
              <a:lnSpc>
                <a:spcPct val="90000"/>
              </a:lnSpc>
            </a:pPr>
            <a:r>
              <a:rPr lang="en-US" altLang="zh-CN" dirty="0"/>
              <a:t>6</a:t>
            </a:r>
            <a:r>
              <a:rPr lang="zh-CN" altLang="en-US" dirty="0"/>
              <a:t>个水平对齐点</a:t>
            </a:r>
            <a:endParaRPr lang="zh-CN" altLang="en-US" dirty="0"/>
          </a:p>
          <a:p>
            <a:pPr lvl="1">
              <a:lnSpc>
                <a:spcPct val="90000"/>
              </a:lnSpc>
            </a:pPr>
            <a:r>
              <a:rPr lang="en-US" altLang="zh-CN" dirty="0"/>
              <a:t>20</a:t>
            </a:r>
            <a:r>
              <a:rPr lang="zh-CN" altLang="en-US" dirty="0"/>
              <a:t>个垂直对齐点</a:t>
            </a:r>
            <a:endParaRPr lang="zh-CN" altLang="en-US" dirty="0"/>
          </a:p>
          <a:p>
            <a:pPr lvl="1">
              <a:lnSpc>
                <a:spcPct val="90000"/>
              </a:lnSpc>
            </a:pPr>
            <a:r>
              <a:rPr lang="zh-CN" altLang="en-US" dirty="0"/>
              <a:t>复杂度为</a:t>
            </a:r>
            <a:r>
              <a:rPr lang="en-US" altLang="zh-CN" dirty="0"/>
              <a:t>48</a:t>
            </a:r>
            <a:endParaRPr lang="en-US" altLang="zh-CN" dirty="0"/>
          </a:p>
          <a:p>
            <a:pPr>
              <a:lnSpc>
                <a:spcPct val="90000"/>
              </a:lnSpc>
            </a:pPr>
            <a:r>
              <a:rPr lang="zh-CN" altLang="en-US" dirty="0"/>
              <a:t>重新设计后的屏幕：</a:t>
            </a:r>
            <a:endParaRPr lang="zh-CN" altLang="en-US" dirty="0"/>
          </a:p>
          <a:p>
            <a:pPr lvl="1">
              <a:lnSpc>
                <a:spcPct val="90000"/>
              </a:lnSpc>
            </a:pPr>
            <a:r>
              <a:rPr lang="en-US" altLang="zh-CN" dirty="0"/>
              <a:t>18</a:t>
            </a:r>
            <a:r>
              <a:rPr lang="zh-CN" altLang="en-US" dirty="0"/>
              <a:t>个元素</a:t>
            </a:r>
            <a:endParaRPr lang="zh-CN" altLang="en-US" dirty="0"/>
          </a:p>
          <a:p>
            <a:pPr lvl="1">
              <a:lnSpc>
                <a:spcPct val="90000"/>
              </a:lnSpc>
            </a:pPr>
            <a:r>
              <a:rPr lang="en-US" altLang="zh-CN" dirty="0"/>
              <a:t>7</a:t>
            </a:r>
            <a:r>
              <a:rPr lang="zh-CN" altLang="en-US" dirty="0"/>
              <a:t>个水平对齐点</a:t>
            </a:r>
            <a:endParaRPr lang="zh-CN" altLang="en-US" dirty="0"/>
          </a:p>
          <a:p>
            <a:pPr lvl="1">
              <a:lnSpc>
                <a:spcPct val="90000"/>
              </a:lnSpc>
            </a:pPr>
            <a:r>
              <a:rPr lang="en-US" altLang="zh-CN" dirty="0"/>
              <a:t>8</a:t>
            </a:r>
            <a:r>
              <a:rPr lang="zh-CN" altLang="en-US" dirty="0"/>
              <a:t>个垂直对齐点</a:t>
            </a:r>
            <a:endParaRPr lang="zh-CN" altLang="en-US" dirty="0"/>
          </a:p>
          <a:p>
            <a:pPr lvl="1">
              <a:lnSpc>
                <a:spcPct val="90000"/>
              </a:lnSpc>
            </a:pPr>
            <a:r>
              <a:rPr lang="zh-CN" altLang="en-US" dirty="0"/>
              <a:t>复杂度为</a:t>
            </a:r>
            <a:r>
              <a:rPr lang="en-US" altLang="zh-CN" dirty="0"/>
              <a:t>33</a:t>
            </a:r>
            <a:endParaRPr lang="en-US" altLang="zh-CN" dirty="0"/>
          </a:p>
          <a:p>
            <a:pPr>
              <a:lnSpc>
                <a:spcPct val="90000"/>
              </a:lnSpc>
            </a:pPr>
            <a:endParaRPr lang="en-US" altLang="zh-CN" dirty="0"/>
          </a:p>
          <a:p>
            <a:pPr>
              <a:lnSpc>
                <a:spcPct val="90000"/>
              </a:lnSpc>
            </a:pPr>
            <a:endParaRPr lang="en-US" altLang="zh-CN" dirty="0"/>
          </a:p>
          <a:p>
            <a:pPr>
              <a:lnSpc>
                <a:spcPct val="90000"/>
              </a:lnSpc>
            </a:pPr>
            <a:endParaRPr lang="en-US" altLang="zh-C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4" name="页脚占位符 4"/>
          <p:cNvSpPr txBox="1">
            <a:spLocks noGrp="1"/>
          </p:cNvSpPr>
          <p:nvPr>
            <p:ph type="ftr" sz="quarter" idx="11"/>
          </p:nvPr>
        </p:nvSpPr>
        <p:spPr>
          <a:xfrm>
            <a:off x="611188" y="6308725"/>
            <a:ext cx="7993062" cy="433388"/>
          </a:xfrm>
        </p:spPr>
        <p:txBody>
          <a:bodyPr/>
          <a:p>
            <a:pPr marL="0" indent="0" eaLnBrk="1" hangingPunct="1">
              <a:spcBef>
                <a:spcPct val="0"/>
              </a:spcBef>
              <a:buClrTx/>
              <a:buSzTx/>
              <a:buFontTx/>
              <a:buNone/>
            </a:pPr>
            <a:r>
              <a:rPr lang="zh-CN" altLang="en-US" sz="1400" dirty="0">
                <a:latin typeface="华文隶书" panose="02010800040101010101" pitchFamily="2" charset="-122"/>
                <a:ea typeface="华文隶书" panose="02010800040101010101" pitchFamily="2" charset="-122"/>
              </a:rPr>
              <a:t>南京大学软件学院                                         人机交互的软件工程方法                                         </a:t>
            </a:r>
            <a:endParaRPr lang="zh-CN" altLang="en-US" sz="1400" dirty="0">
              <a:latin typeface="华文隶书" panose="02010800040101010101" pitchFamily="2" charset="-122"/>
              <a:ea typeface="华文隶书" panose="02010800040101010101" pitchFamily="2" charset="-122"/>
            </a:endParaRPr>
          </a:p>
          <a:p>
            <a:pPr marL="0" indent="0" eaLnBrk="1" hangingPunct="1">
              <a:spcBef>
                <a:spcPct val="0"/>
              </a:spcBef>
              <a:buClrTx/>
              <a:buSzTx/>
              <a:buFontTx/>
              <a:buNone/>
            </a:pPr>
            <a:endParaRPr lang="en-US" altLang="zh-CN" sz="1400" dirty="0">
              <a:latin typeface="华文隶书" panose="02010800040101010101" pitchFamily="2" charset="-122"/>
              <a:ea typeface="华文隶书" panose="02010800040101010101" pitchFamily="2" charset="-122"/>
            </a:endParaRPr>
          </a:p>
        </p:txBody>
      </p:sp>
      <p:pic>
        <p:nvPicPr>
          <p:cNvPr id="3079" name="Picture 12"/>
          <p:cNvPicPr>
            <a:picLocks noChangeAspect="1"/>
          </p:cNvPicPr>
          <p:nvPr/>
        </p:nvPicPr>
        <p:blipFill>
          <a:blip r:embed="rId1"/>
          <a:stretch>
            <a:fillRect/>
          </a:stretch>
        </p:blipFill>
        <p:spPr>
          <a:xfrm>
            <a:off x="14288" y="6092825"/>
            <a:ext cx="9117012" cy="28575"/>
          </a:xfrm>
          <a:prstGeom prst="rect">
            <a:avLst/>
          </a:prstGeom>
          <a:noFill/>
          <a:ln w="9525">
            <a:noFill/>
          </a:ln>
        </p:spPr>
      </p:pic>
      <p:pic>
        <p:nvPicPr>
          <p:cNvPr id="3080" name="Picture 13"/>
          <p:cNvPicPr>
            <a:picLocks noChangeAspect="1"/>
          </p:cNvPicPr>
          <p:nvPr/>
        </p:nvPicPr>
        <p:blipFill>
          <a:blip r:embed="rId1"/>
          <a:stretch>
            <a:fillRect/>
          </a:stretch>
        </p:blipFill>
        <p:spPr>
          <a:xfrm>
            <a:off x="0" y="1268413"/>
            <a:ext cx="9117013" cy="28575"/>
          </a:xfrm>
          <a:prstGeom prst="rect">
            <a:avLst/>
          </a:prstGeom>
          <a:noFill/>
          <a:ln w="9525">
            <a:noFill/>
          </a:ln>
        </p:spPr>
      </p:pic>
      <p:sp>
        <p:nvSpPr>
          <p:cNvPr id="3082" name="Rectangle 18"/>
          <p:cNvSpPr/>
          <p:nvPr/>
        </p:nvSpPr>
        <p:spPr>
          <a:xfrm>
            <a:off x="179388" y="0"/>
            <a:ext cx="863600" cy="1052513"/>
          </a:xfrm>
          <a:prstGeom prst="rect">
            <a:avLst/>
          </a:prstGeom>
          <a:solidFill>
            <a:schemeClr val="bg1"/>
          </a:solidFill>
          <a:ln w="9525">
            <a:noFill/>
          </a:ln>
        </p:spPr>
        <p:txBody>
          <a:bodyPr wrap="none" anchor="ctr" anchorCtr="0"/>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endParaRPr lang="zh-CN" altLang="en-US" sz="1800" dirty="0">
              <a:latin typeface="Times New Roman" panose="02020603050405020304" pitchFamily="18" charset="0"/>
            </a:endParaRPr>
          </a:p>
        </p:txBody>
      </p:sp>
      <p:sp>
        <p:nvSpPr>
          <p:cNvPr id="3083" name="Rectangle 19"/>
          <p:cNvSpPr/>
          <p:nvPr/>
        </p:nvSpPr>
        <p:spPr>
          <a:xfrm>
            <a:off x="611188" y="6237288"/>
            <a:ext cx="8208962" cy="360362"/>
          </a:xfrm>
          <a:prstGeom prst="rect">
            <a:avLst/>
          </a:prstGeom>
          <a:solidFill>
            <a:schemeClr val="bg1"/>
          </a:solidFill>
          <a:ln w="9525">
            <a:noFill/>
          </a:ln>
        </p:spPr>
        <p:txBody>
          <a:bodyPr wrap="none" anchor="ctr" anchorCtr="0"/>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endParaRPr lang="zh-CN" altLang="en-US" sz="1800" dirty="0">
              <a:latin typeface="Times New Roman" panose="02020603050405020304" pitchFamily="18" charset="0"/>
            </a:endParaRPr>
          </a:p>
        </p:txBody>
      </p:sp>
      <p:sp>
        <p:nvSpPr>
          <p:cNvPr id="3084" name="Rectangle 20"/>
          <p:cNvSpPr/>
          <p:nvPr/>
        </p:nvSpPr>
        <p:spPr>
          <a:xfrm>
            <a:off x="0" y="1096963"/>
            <a:ext cx="9144000" cy="146050"/>
          </a:xfrm>
          <a:prstGeom prst="rect">
            <a:avLst/>
          </a:prstGeom>
          <a:solidFill>
            <a:schemeClr val="bg1"/>
          </a:solidFill>
          <a:ln w="9525">
            <a:noFill/>
          </a:ln>
        </p:spPr>
        <p:txBody>
          <a:bodyPr wrap="none" anchor="ctr" anchorCtr="0"/>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endParaRPr lang="zh-CN" altLang="en-US" sz="1800" dirty="0">
              <a:latin typeface="Times New Roman" panose="02020603050405020304" pitchFamily="18" charset="0"/>
            </a:endParaRPr>
          </a:p>
        </p:txBody>
      </p:sp>
      <p:sp>
        <p:nvSpPr>
          <p:cNvPr id="4" name="文本框 3"/>
          <p:cNvSpPr txBox="1"/>
          <p:nvPr/>
        </p:nvSpPr>
        <p:spPr>
          <a:xfrm>
            <a:off x="1835785" y="659765"/>
            <a:ext cx="5219700" cy="583565"/>
          </a:xfrm>
          <a:prstGeom prst="rect">
            <a:avLst/>
          </a:prstGeom>
          <a:noFill/>
        </p:spPr>
        <p:txBody>
          <a:bodyPr wrap="square" rtlCol="0">
            <a:spAutoFit/>
          </a:bodyPr>
          <a:p>
            <a:r>
              <a:rPr lang="zh-CN" altLang="en-US" sz="3200" b="1"/>
              <a:t>今日校园</a:t>
            </a:r>
            <a:endParaRPr lang="zh-CN" altLang="en-US" sz="3200" b="1"/>
          </a:p>
        </p:txBody>
      </p:sp>
      <p:pic>
        <p:nvPicPr>
          <p:cNvPr id="7" name="图片 6"/>
          <p:cNvPicPr>
            <a:picLocks noChangeAspect="1"/>
          </p:cNvPicPr>
          <p:nvPr/>
        </p:nvPicPr>
        <p:blipFill>
          <a:blip r:embed="rId2"/>
          <a:srcRect t="4906" r="3786"/>
          <a:stretch>
            <a:fillRect/>
          </a:stretch>
        </p:blipFill>
        <p:spPr>
          <a:xfrm>
            <a:off x="1331595" y="44450"/>
            <a:ext cx="3114675" cy="6670675"/>
          </a:xfrm>
          <a:prstGeom prst="rect">
            <a:avLst/>
          </a:prstGeom>
        </p:spPr>
      </p:pic>
      <p:pic>
        <p:nvPicPr>
          <p:cNvPr id="2" name="图片 1"/>
          <p:cNvPicPr>
            <a:picLocks noChangeAspect="1"/>
          </p:cNvPicPr>
          <p:nvPr/>
        </p:nvPicPr>
        <p:blipFill>
          <a:blip r:embed="rId3"/>
          <a:srcRect t="4094"/>
          <a:stretch>
            <a:fillRect/>
          </a:stretch>
        </p:blipFill>
        <p:spPr>
          <a:xfrm>
            <a:off x="4572000" y="-40005"/>
            <a:ext cx="3290570" cy="683958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4" name="Rectangle 2"/>
          <p:cNvSpPr>
            <a:spLocks noGrp="1"/>
          </p:cNvSpPr>
          <p:nvPr>
            <p:ph type="title"/>
          </p:nvPr>
        </p:nvSpPr>
        <p:spPr/>
        <p:txBody>
          <a:bodyPr vert="horz" wrap="square" lIns="91440" tIns="45720" rIns="91440" bIns="45720" anchor="b" anchorCtr="0"/>
          <a:p>
            <a:r>
              <a:rPr lang="zh-CN" altLang="en-US" sz="2800" dirty="0"/>
              <a:t>布局统一度 </a:t>
            </a:r>
            <a:endParaRPr lang="zh-CN" altLang="en-US" sz="2800" dirty="0"/>
          </a:p>
        </p:txBody>
      </p:sp>
      <p:sp>
        <p:nvSpPr>
          <p:cNvPr id="59395" name="Rectangle 3"/>
          <p:cNvSpPr>
            <a:spLocks noGrp="1"/>
          </p:cNvSpPr>
          <p:nvPr>
            <p:ph idx="1"/>
          </p:nvPr>
        </p:nvSpPr>
        <p:spPr/>
        <p:txBody>
          <a:bodyPr vert="horz" wrap="square" lIns="91440" tIns="45720" rIns="91440" bIns="45720" anchor="t" anchorCtr="0"/>
          <a:p>
            <a:r>
              <a:rPr lang="zh-CN" altLang="en-US" dirty="0"/>
              <a:t>布局复杂度</a:t>
            </a:r>
            <a:endParaRPr lang="zh-CN" altLang="en-US" dirty="0"/>
          </a:p>
          <a:p>
            <a:pPr lvl="1"/>
            <a:r>
              <a:rPr lang="zh-CN" altLang="en-US" dirty="0"/>
              <a:t>是严格的结构度量指标</a:t>
            </a:r>
            <a:endParaRPr lang="zh-CN" altLang="en-US" dirty="0"/>
          </a:p>
          <a:p>
            <a:pPr lvl="1"/>
            <a:r>
              <a:rPr lang="zh-CN" altLang="en-US" dirty="0"/>
              <a:t>不考虑可视组件位于何处，只考虑组件在大小上的变化及其与边界之间的距离 </a:t>
            </a:r>
            <a:endParaRPr lang="zh-CN" altLang="en-US" dirty="0"/>
          </a:p>
          <a:p>
            <a:pPr lvl="1"/>
            <a:r>
              <a:rPr lang="zh-CN" altLang="en-US" dirty="0"/>
              <a:t>在规划和改进真实设计的指南的使用范围相对有限  </a:t>
            </a:r>
            <a:endParaRPr lang="zh-CN" altLang="en-US" dirty="0"/>
          </a:p>
          <a:p>
            <a:r>
              <a:rPr lang="zh-CN" altLang="en-US" dirty="0"/>
              <a:t>布局统一度</a:t>
            </a:r>
            <a:endParaRPr lang="zh-CN" altLang="en-US" dirty="0"/>
          </a:p>
          <a:p>
            <a:pPr lvl="1"/>
            <a:r>
              <a:rPr lang="zh-CN" altLang="en-US" dirty="0"/>
              <a:t>只对界面组成部分的空间排列进行衡量</a:t>
            </a:r>
            <a:endParaRPr lang="zh-CN" altLang="en-US" dirty="0"/>
          </a:p>
          <a:p>
            <a:pPr lvl="1"/>
            <a:r>
              <a:rPr lang="zh-CN" altLang="en-US" dirty="0"/>
              <a:t>不考虑这些组成部分是什么以及如何使用 </a:t>
            </a:r>
            <a:endParaRPr lang="zh-CN" altLang="en-US" dirty="0"/>
          </a:p>
          <a:p>
            <a:pPr lvl="1"/>
            <a:r>
              <a:rPr lang="zh-CN" altLang="en-US" dirty="0"/>
              <a:t>以“视觉上无序的排列有碍于可用性”这一原理为基础 </a:t>
            </a:r>
            <a:endParaRPr lang="zh-CN" altLang="en-US" dirty="0"/>
          </a:p>
        </p:txBody>
      </p:sp>
      <p:sp>
        <p:nvSpPr>
          <p:cNvPr id="59396" name="Rectangle 5"/>
          <p:cNvSpPr/>
          <p:nvPr/>
        </p:nvSpPr>
        <p:spPr>
          <a:xfrm>
            <a:off x="0" y="3211513"/>
            <a:ext cx="9144000" cy="0"/>
          </a:xfrm>
          <a:prstGeom prst="rect">
            <a:avLst/>
          </a:prstGeom>
          <a:noFill/>
          <a:ln w="9525">
            <a:noFill/>
          </a:ln>
        </p:spPr>
        <p:txBody>
          <a:bodyPr wrap="none" anchor="ctr" anchorCtr="0">
            <a:spAutoFit/>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endParaRPr lang="zh-CN" altLang="en-US" sz="1800" dirty="0">
              <a:latin typeface="Times New Roman" panose="02020603050405020304" pitchFamily="18"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8" name="Rectangle 2"/>
          <p:cNvSpPr>
            <a:spLocks noGrp="1"/>
          </p:cNvSpPr>
          <p:nvPr>
            <p:ph type="title"/>
          </p:nvPr>
        </p:nvSpPr>
        <p:spPr/>
        <p:txBody>
          <a:bodyPr vert="horz" wrap="square" lIns="91440" tIns="45720" rIns="91440" bIns="45720" anchor="b" anchorCtr="0"/>
          <a:p>
            <a:endParaRPr lang="zh-CN" altLang="zh-CN" dirty="0"/>
          </a:p>
        </p:txBody>
      </p:sp>
      <p:sp>
        <p:nvSpPr>
          <p:cNvPr id="60419" name="Rectangle 3"/>
          <p:cNvSpPr>
            <a:spLocks noGrp="1"/>
          </p:cNvSpPr>
          <p:nvPr>
            <p:ph idx="1"/>
          </p:nvPr>
        </p:nvSpPr>
        <p:spPr>
          <a:xfrm>
            <a:off x="468313" y="1484313"/>
            <a:ext cx="8135937" cy="2665412"/>
          </a:xfrm>
        </p:spPr>
        <p:txBody>
          <a:bodyPr vert="horz" wrap="square" lIns="91440" tIns="45720" rIns="91440" bIns="45720" anchor="t" anchorCtr="0"/>
          <a:p>
            <a:r>
              <a:rPr lang="zh-CN" altLang="en-US" sz="2400" dirty="0"/>
              <a:t>当可视组件整齐排列或者组件尺寸相差不大时，布局统一度就会提高 </a:t>
            </a:r>
            <a:endParaRPr lang="zh-CN" altLang="en-US" sz="2400" dirty="0"/>
          </a:p>
          <a:p>
            <a:pPr lvl="1"/>
            <a:r>
              <a:rPr lang="zh-CN" altLang="en-US" sz="2000" dirty="0"/>
              <a:t>左：各组件在大小或位置上没有一致性，布局统一度是</a:t>
            </a:r>
            <a:r>
              <a:rPr lang="en-US" altLang="zh-CN" sz="2000" dirty="0"/>
              <a:t>0% </a:t>
            </a:r>
            <a:endParaRPr lang="en-US" altLang="zh-CN" sz="2000" dirty="0"/>
          </a:p>
          <a:p>
            <a:pPr lvl="1"/>
            <a:r>
              <a:rPr lang="zh-CN" altLang="en-US" sz="2000" dirty="0"/>
              <a:t>右：各组件的布局和大小完全一致，该接口布局统一度是</a:t>
            </a:r>
            <a:r>
              <a:rPr lang="en-US" altLang="zh-CN" sz="2000" dirty="0"/>
              <a:t>100% </a:t>
            </a:r>
            <a:endParaRPr lang="en-US" altLang="zh-CN" sz="2000" dirty="0"/>
          </a:p>
          <a:p>
            <a:pPr lvl="1"/>
            <a:r>
              <a:rPr lang="zh-CN" altLang="en-US" sz="2000" dirty="0"/>
              <a:t>中庸的设计，布局统一度</a:t>
            </a:r>
            <a:r>
              <a:rPr lang="en-US" altLang="zh-CN" sz="2000" dirty="0"/>
              <a:t>82.5% </a:t>
            </a:r>
            <a:endParaRPr lang="en-US" altLang="zh-CN" sz="2000" dirty="0"/>
          </a:p>
          <a:p>
            <a:r>
              <a:rPr lang="en-US" altLang="zh-CN" sz="2400" dirty="0"/>
              <a:t>LU</a:t>
            </a:r>
            <a:r>
              <a:rPr lang="zh-CN" altLang="en-US" sz="2400" dirty="0"/>
              <a:t>介于</a:t>
            </a:r>
            <a:r>
              <a:rPr lang="en-US" altLang="zh-CN" sz="2400" dirty="0"/>
              <a:t>50%</a:t>
            </a:r>
            <a:r>
              <a:rPr lang="zh-CN" altLang="en-US" sz="2400" dirty="0"/>
              <a:t>和</a:t>
            </a:r>
            <a:r>
              <a:rPr lang="en-US" altLang="zh-CN" sz="2400" dirty="0"/>
              <a:t>85%</a:t>
            </a:r>
            <a:r>
              <a:rPr lang="zh-CN" altLang="en-US" sz="2400" dirty="0"/>
              <a:t>之间时是比较合理的 </a:t>
            </a:r>
            <a:endParaRPr lang="zh-CN" altLang="en-US" sz="2400" dirty="0"/>
          </a:p>
        </p:txBody>
      </p:sp>
      <p:graphicFrame>
        <p:nvGraphicFramePr>
          <p:cNvPr id="60420" name="Object 4"/>
          <p:cNvGraphicFramePr>
            <a:graphicFrameLocks noChangeAspect="1"/>
          </p:cNvGraphicFramePr>
          <p:nvPr/>
        </p:nvGraphicFramePr>
        <p:xfrm>
          <a:off x="684213" y="4076700"/>
          <a:ext cx="7885112" cy="1643063"/>
        </p:xfrm>
        <a:graphic>
          <a:graphicData uri="http://schemas.openxmlformats.org/presentationml/2006/ole">
            <mc:AlternateContent xmlns:mc="http://schemas.openxmlformats.org/markup-compatibility/2006">
              <mc:Choice xmlns:v="urn:schemas-microsoft-com:vml" Requires="v">
                <p:oleObj spid="_x0000_s3077" name="" r:id="rId1" imgW="8701405" imgH="1807210" progId="Word.Picture.8">
                  <p:embed/>
                </p:oleObj>
              </mc:Choice>
              <mc:Fallback>
                <p:oleObj name="" r:id="rId1" imgW="8701405" imgH="1807210" progId="Word.Picture.8">
                  <p:embed/>
                  <p:pic>
                    <p:nvPicPr>
                      <p:cNvPr id="0" name="图片 3076"/>
                      <p:cNvPicPr/>
                      <p:nvPr/>
                    </p:nvPicPr>
                    <p:blipFill>
                      <a:blip r:embed="rId2"/>
                      <a:stretch>
                        <a:fillRect/>
                      </a:stretch>
                    </p:blipFill>
                    <p:spPr>
                      <a:xfrm>
                        <a:off x="684213" y="4076700"/>
                        <a:ext cx="7885112" cy="1643063"/>
                      </a:xfrm>
                      <a:prstGeom prst="rect">
                        <a:avLst/>
                      </a:prstGeom>
                      <a:noFill/>
                      <a:ln w="38100">
                        <a:noFill/>
                        <a:miter/>
                      </a:ln>
                    </p:spPr>
                  </p:pic>
                </p:oleObj>
              </mc:Fallback>
            </mc:AlternateContent>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2" name="Rectangle 2"/>
          <p:cNvSpPr>
            <a:spLocks noGrp="1"/>
          </p:cNvSpPr>
          <p:nvPr>
            <p:ph type="title"/>
          </p:nvPr>
        </p:nvSpPr>
        <p:spPr/>
        <p:txBody>
          <a:bodyPr vert="horz" wrap="square" lIns="91440" tIns="45720" rIns="91440" bIns="45720" anchor="b" anchorCtr="0"/>
          <a:p>
            <a:r>
              <a:rPr lang="zh-CN" altLang="en-US" sz="2800" dirty="0"/>
              <a:t>用户界面设计原理 </a:t>
            </a:r>
            <a:endParaRPr lang="zh-CN" altLang="en-US" sz="2800" dirty="0"/>
          </a:p>
        </p:txBody>
      </p:sp>
      <p:sp>
        <p:nvSpPr>
          <p:cNvPr id="61443" name="Rectangle 3"/>
          <p:cNvSpPr>
            <a:spLocks noGrp="1"/>
          </p:cNvSpPr>
          <p:nvPr>
            <p:ph idx="1"/>
          </p:nvPr>
        </p:nvSpPr>
        <p:spPr/>
        <p:txBody>
          <a:bodyPr vert="horz" wrap="square" lIns="91440" tIns="45720" rIns="91440" bIns="45720" anchor="t" anchorCtr="0"/>
          <a:p>
            <a:r>
              <a:rPr lang="zh-CN" altLang="en-US" dirty="0"/>
              <a:t>结构原理 </a:t>
            </a:r>
            <a:endParaRPr lang="zh-CN" altLang="en-US" dirty="0"/>
          </a:p>
          <a:p>
            <a:endParaRPr lang="zh-CN" altLang="en-US" dirty="0"/>
          </a:p>
          <a:p>
            <a:endParaRPr lang="zh-CN" altLang="en-US" dirty="0"/>
          </a:p>
          <a:p>
            <a:pPr lvl="1"/>
            <a:endParaRPr lang="zh-CN" altLang="en-US" dirty="0"/>
          </a:p>
          <a:p>
            <a:pPr lvl="1"/>
            <a:r>
              <a:rPr lang="zh-CN" altLang="en-US" dirty="0"/>
              <a:t>好的用户界面设计对用户界面的组织方式应符合所支持工作的结构，符合用户对工作的认识</a:t>
            </a:r>
            <a:endParaRPr lang="zh-CN" altLang="en-US" dirty="0"/>
          </a:p>
          <a:p>
            <a:pPr lvl="1"/>
            <a:r>
              <a:rPr lang="zh-CN" altLang="en-US" dirty="0"/>
              <a:t>过滥地运用隐喻会让用户界面难以理解  </a:t>
            </a:r>
            <a:endParaRPr lang="zh-CN" altLang="en-US" dirty="0"/>
          </a:p>
        </p:txBody>
      </p:sp>
      <p:sp>
        <p:nvSpPr>
          <p:cNvPr id="61444" name="Rectangle 5"/>
          <p:cNvSpPr/>
          <p:nvPr/>
        </p:nvSpPr>
        <p:spPr>
          <a:xfrm>
            <a:off x="0" y="3173413"/>
            <a:ext cx="9144000" cy="0"/>
          </a:xfrm>
          <a:prstGeom prst="rect">
            <a:avLst/>
          </a:prstGeom>
          <a:noFill/>
          <a:ln w="9525">
            <a:noFill/>
          </a:ln>
        </p:spPr>
        <p:txBody>
          <a:bodyPr wrap="none" anchor="ctr" anchorCtr="0">
            <a:spAutoFit/>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endParaRPr lang="zh-CN" altLang="en-US" sz="1800" dirty="0">
              <a:latin typeface="Times New Roman" panose="02020603050405020304" pitchFamily="18" charset="0"/>
            </a:endParaRPr>
          </a:p>
        </p:txBody>
      </p:sp>
      <p:graphicFrame>
        <p:nvGraphicFramePr>
          <p:cNvPr id="61445" name="Object 4"/>
          <p:cNvGraphicFramePr>
            <a:graphicFrameLocks noChangeAspect="1"/>
          </p:cNvGraphicFramePr>
          <p:nvPr/>
        </p:nvGraphicFramePr>
        <p:xfrm>
          <a:off x="250825" y="2276475"/>
          <a:ext cx="8712200" cy="862013"/>
        </p:xfrm>
        <a:graphic>
          <a:graphicData uri="http://schemas.openxmlformats.org/presentationml/2006/ole">
            <mc:AlternateContent xmlns:mc="http://schemas.openxmlformats.org/markup-compatibility/2006">
              <mc:Choice xmlns:v="urn:schemas-microsoft-com:vml" Requires="v">
                <p:oleObj spid="_x0000_s3080" name="" r:id="rId1" imgW="5165090" imgH="514350" progId="Word.Picture.8">
                  <p:embed/>
                </p:oleObj>
              </mc:Choice>
              <mc:Fallback>
                <p:oleObj name="" r:id="rId1" imgW="5165090" imgH="514350" progId="Word.Picture.8">
                  <p:embed/>
                  <p:pic>
                    <p:nvPicPr>
                      <p:cNvPr id="0" name="图片 3079"/>
                      <p:cNvPicPr/>
                      <p:nvPr/>
                    </p:nvPicPr>
                    <p:blipFill>
                      <a:blip r:embed="rId2"/>
                      <a:stretch>
                        <a:fillRect/>
                      </a:stretch>
                    </p:blipFill>
                    <p:spPr>
                      <a:xfrm>
                        <a:off x="250825" y="2276475"/>
                        <a:ext cx="8712200" cy="862013"/>
                      </a:xfrm>
                      <a:prstGeom prst="rect">
                        <a:avLst/>
                      </a:prstGeom>
                      <a:noFill/>
                      <a:ln w="38100">
                        <a:noFill/>
                        <a:miter/>
                      </a:ln>
                    </p:spPr>
                  </p:pic>
                </p:oleObj>
              </mc:Fallback>
            </mc:AlternateContent>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6" name="Rectangle 2"/>
          <p:cNvSpPr>
            <a:spLocks noGrp="1"/>
          </p:cNvSpPr>
          <p:nvPr>
            <p:ph type="title"/>
          </p:nvPr>
        </p:nvSpPr>
        <p:spPr/>
        <p:txBody>
          <a:bodyPr vert="horz" wrap="square" lIns="91440" tIns="45720" rIns="91440" bIns="45720" anchor="b" anchorCtr="0"/>
          <a:p>
            <a:endParaRPr lang="zh-CN" altLang="zh-CN" dirty="0"/>
          </a:p>
        </p:txBody>
      </p:sp>
      <p:sp>
        <p:nvSpPr>
          <p:cNvPr id="62467" name="Rectangle 3"/>
          <p:cNvSpPr>
            <a:spLocks noGrp="1"/>
          </p:cNvSpPr>
          <p:nvPr>
            <p:ph idx="1"/>
          </p:nvPr>
        </p:nvSpPr>
        <p:spPr>
          <a:xfrm>
            <a:off x="468313" y="1484313"/>
            <a:ext cx="8064500" cy="1800225"/>
          </a:xfrm>
        </p:spPr>
        <p:txBody>
          <a:bodyPr vert="horz" wrap="square" lIns="91440" tIns="45720" rIns="91440" bIns="45720" anchor="t" anchorCtr="0"/>
          <a:p>
            <a:r>
              <a:rPr lang="zh-CN" altLang="en-US" sz="2400" dirty="0"/>
              <a:t>正文左对齐、右对齐和居中</a:t>
            </a:r>
            <a:endParaRPr lang="zh-CN" altLang="en-US" sz="2400" dirty="0"/>
          </a:p>
          <a:p>
            <a:pPr lvl="1"/>
            <a:r>
              <a:rPr lang="zh-CN" altLang="en-US" sz="2000" dirty="0"/>
              <a:t>使用垂直安排是一种不合适的可视隐喻 </a:t>
            </a:r>
            <a:endParaRPr lang="zh-CN" altLang="en-US" sz="2000" dirty="0"/>
          </a:p>
          <a:p>
            <a:r>
              <a:rPr lang="zh-CN" altLang="en-US" sz="2400" dirty="0"/>
              <a:t>缩进和边界对齐都与正文的边界有关</a:t>
            </a:r>
            <a:endParaRPr lang="zh-CN" altLang="en-US" sz="2400" dirty="0"/>
          </a:p>
          <a:p>
            <a:pPr lvl="1"/>
            <a:r>
              <a:rPr lang="zh-CN" altLang="en-US" sz="2000" dirty="0"/>
              <a:t>但这些在视觉上和逻辑上相关的功能却在空间上被分开安排 </a:t>
            </a:r>
            <a:endParaRPr lang="zh-CN" altLang="en-US" sz="2000" dirty="0"/>
          </a:p>
        </p:txBody>
      </p:sp>
      <p:pic>
        <p:nvPicPr>
          <p:cNvPr id="62468" name="Picture 4"/>
          <p:cNvPicPr>
            <a:picLocks noChangeAspect="1"/>
          </p:cNvPicPr>
          <p:nvPr/>
        </p:nvPicPr>
        <p:blipFill>
          <a:blip r:embed="rId1"/>
          <a:stretch>
            <a:fillRect/>
          </a:stretch>
        </p:blipFill>
        <p:spPr>
          <a:xfrm>
            <a:off x="2051050" y="3213100"/>
            <a:ext cx="4319588" cy="2724150"/>
          </a:xfrm>
          <a:prstGeom prst="rect">
            <a:avLst/>
          </a:prstGeom>
          <a:noFill/>
          <a:ln w="9525">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90" name="Rectangle 2"/>
          <p:cNvSpPr>
            <a:spLocks noGrp="1"/>
          </p:cNvSpPr>
          <p:nvPr>
            <p:ph type="title"/>
          </p:nvPr>
        </p:nvSpPr>
        <p:spPr/>
        <p:txBody>
          <a:bodyPr vert="horz" wrap="square" lIns="91440" tIns="45720" rIns="91440" bIns="45720" anchor="b" anchorCtr="0"/>
          <a:p>
            <a:endParaRPr lang="zh-CN" altLang="zh-CN" dirty="0"/>
          </a:p>
        </p:txBody>
      </p:sp>
      <p:sp>
        <p:nvSpPr>
          <p:cNvPr id="63491" name="Rectangle 3"/>
          <p:cNvSpPr>
            <a:spLocks noGrp="1"/>
          </p:cNvSpPr>
          <p:nvPr>
            <p:ph idx="1"/>
          </p:nvPr>
        </p:nvSpPr>
        <p:spPr/>
        <p:txBody>
          <a:bodyPr vert="horz" wrap="square" lIns="91440" tIns="45720" rIns="91440" bIns="45720" anchor="t" anchorCtr="0"/>
          <a:p>
            <a:r>
              <a:rPr lang="zh-CN" altLang="en-US" dirty="0"/>
              <a:t>简单性原理 </a:t>
            </a:r>
            <a:endParaRPr lang="zh-CN" altLang="en-US" dirty="0"/>
          </a:p>
          <a:p>
            <a:endParaRPr lang="zh-CN" altLang="en-US" dirty="0"/>
          </a:p>
          <a:p>
            <a:endParaRPr lang="zh-CN" altLang="en-US" dirty="0"/>
          </a:p>
          <a:p>
            <a:pPr lvl="1"/>
            <a:r>
              <a:rPr lang="zh-CN" altLang="en-US" dirty="0"/>
              <a:t>应从用户的角度来看什么任务更常用、什么任务更简单</a:t>
            </a:r>
            <a:endParaRPr lang="zh-CN" altLang="en-US" dirty="0"/>
          </a:p>
          <a:p>
            <a:pPr lvl="1"/>
            <a:r>
              <a:rPr lang="zh-CN" altLang="en-US" dirty="0"/>
              <a:t>并不一定非要进行调查</a:t>
            </a:r>
            <a:r>
              <a:rPr lang="zh-CN" altLang="en-US" dirty="0"/>
              <a:t>或广泛研究 </a:t>
            </a:r>
            <a:endParaRPr lang="zh-CN" altLang="en-US" dirty="0"/>
          </a:p>
          <a:p>
            <a:pPr lvl="2"/>
            <a:r>
              <a:rPr lang="zh-CN" altLang="en-US" dirty="0"/>
              <a:t>考虑最简单、最常用和最核心的任务究竟是什么 </a:t>
            </a:r>
            <a:endParaRPr lang="zh-CN" altLang="en-US" dirty="0"/>
          </a:p>
          <a:p>
            <a:pPr lvl="2"/>
            <a:r>
              <a:rPr lang="zh-CN" altLang="en-US" dirty="0"/>
              <a:t>不让必要的确认和次要功能干扰了本来很简单的常用任务的顺利执行 </a:t>
            </a:r>
            <a:endParaRPr lang="zh-CN" altLang="en-US" dirty="0"/>
          </a:p>
          <a:p>
            <a:endParaRPr lang="en-US" altLang="zh-CN" dirty="0"/>
          </a:p>
        </p:txBody>
      </p:sp>
      <p:sp>
        <p:nvSpPr>
          <p:cNvPr id="63492" name="Rectangle 5"/>
          <p:cNvSpPr/>
          <p:nvPr/>
        </p:nvSpPr>
        <p:spPr>
          <a:xfrm>
            <a:off x="0" y="3173413"/>
            <a:ext cx="9144000" cy="0"/>
          </a:xfrm>
          <a:prstGeom prst="rect">
            <a:avLst/>
          </a:prstGeom>
          <a:noFill/>
          <a:ln w="9525">
            <a:noFill/>
          </a:ln>
        </p:spPr>
        <p:txBody>
          <a:bodyPr wrap="none" anchor="ctr" anchorCtr="0">
            <a:spAutoFit/>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endParaRPr lang="zh-CN" altLang="en-US" sz="1800" dirty="0">
              <a:latin typeface="Times New Roman" panose="02020603050405020304" pitchFamily="18" charset="0"/>
            </a:endParaRPr>
          </a:p>
        </p:txBody>
      </p:sp>
      <p:graphicFrame>
        <p:nvGraphicFramePr>
          <p:cNvPr id="63493" name="Object 4"/>
          <p:cNvGraphicFramePr>
            <a:graphicFrameLocks noChangeAspect="1"/>
          </p:cNvGraphicFramePr>
          <p:nvPr/>
        </p:nvGraphicFramePr>
        <p:xfrm>
          <a:off x="468313" y="2133600"/>
          <a:ext cx="8459787" cy="836613"/>
        </p:xfrm>
        <a:graphic>
          <a:graphicData uri="http://schemas.openxmlformats.org/presentationml/2006/ole">
            <mc:AlternateContent xmlns:mc="http://schemas.openxmlformats.org/markup-compatibility/2006">
              <mc:Choice xmlns:v="urn:schemas-microsoft-com:vml" Requires="v">
                <p:oleObj spid="_x0000_s3079" name="" r:id="rId1" imgW="5165090" imgH="514350" progId="Word.Picture.8">
                  <p:embed/>
                </p:oleObj>
              </mc:Choice>
              <mc:Fallback>
                <p:oleObj name="" r:id="rId1" imgW="5165090" imgH="514350" progId="Word.Picture.8">
                  <p:embed/>
                  <p:pic>
                    <p:nvPicPr>
                      <p:cNvPr id="0" name="图片 3078"/>
                      <p:cNvPicPr/>
                      <p:nvPr/>
                    </p:nvPicPr>
                    <p:blipFill>
                      <a:blip r:embed="rId2"/>
                      <a:stretch>
                        <a:fillRect/>
                      </a:stretch>
                    </p:blipFill>
                    <p:spPr>
                      <a:xfrm>
                        <a:off x="468313" y="2133600"/>
                        <a:ext cx="8459787" cy="836613"/>
                      </a:xfrm>
                      <a:prstGeom prst="rect">
                        <a:avLst/>
                      </a:prstGeom>
                      <a:noFill/>
                      <a:ln w="38100">
                        <a:noFill/>
                        <a:miter/>
                      </a:ln>
                    </p:spPr>
                  </p:pic>
                </p:oleObj>
              </mc:Fallback>
            </mc:AlternateContent>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4" name="Rectangle 2"/>
          <p:cNvSpPr>
            <a:spLocks noGrp="1"/>
          </p:cNvSpPr>
          <p:nvPr>
            <p:ph type="title"/>
          </p:nvPr>
        </p:nvSpPr>
        <p:spPr/>
        <p:txBody>
          <a:bodyPr vert="horz" wrap="square" lIns="91440" tIns="45720" rIns="91440" bIns="45720" anchor="b" anchorCtr="0"/>
          <a:p>
            <a:endParaRPr lang="zh-CN" altLang="zh-CN" dirty="0"/>
          </a:p>
        </p:txBody>
      </p:sp>
      <p:sp>
        <p:nvSpPr>
          <p:cNvPr id="64515" name="Rectangle 3"/>
          <p:cNvSpPr>
            <a:spLocks noGrp="1"/>
          </p:cNvSpPr>
          <p:nvPr>
            <p:ph idx="1"/>
          </p:nvPr>
        </p:nvSpPr>
        <p:spPr/>
        <p:txBody>
          <a:bodyPr vert="horz" wrap="square" lIns="91440" tIns="45720" rIns="91440" bIns="45720" anchor="t" anchorCtr="0"/>
          <a:p>
            <a:r>
              <a:rPr lang="zh-CN" altLang="en-US" dirty="0"/>
              <a:t>可见性原理 </a:t>
            </a:r>
            <a:endParaRPr lang="zh-CN" altLang="en-US" dirty="0"/>
          </a:p>
          <a:p>
            <a:endParaRPr lang="zh-CN" altLang="en-US" dirty="0"/>
          </a:p>
          <a:p>
            <a:endParaRPr lang="zh-CN" altLang="en-US" dirty="0"/>
          </a:p>
          <a:p>
            <a:pPr lvl="1"/>
            <a:r>
              <a:rPr lang="zh-CN" altLang="en-US" dirty="0"/>
              <a:t>在“所见即所得”的基础上，进一步实现“所见即所需” </a:t>
            </a:r>
            <a:endParaRPr lang="zh-CN" altLang="en-US" dirty="0"/>
          </a:p>
          <a:p>
            <a:pPr lvl="2"/>
            <a:r>
              <a:rPr lang="zh-CN" altLang="en-US" dirty="0"/>
              <a:t>设计目标是让所有需要和相关的选项可见和明确 </a:t>
            </a:r>
            <a:endParaRPr lang="zh-CN" altLang="en-US" dirty="0"/>
          </a:p>
          <a:p>
            <a:pPr lvl="2"/>
            <a:r>
              <a:rPr lang="zh-CN" altLang="en-US" dirty="0"/>
              <a:t>不应让用户被不必要的信息所迷惑 </a:t>
            </a:r>
            <a:endParaRPr lang="zh-CN" altLang="en-US" dirty="0"/>
          </a:p>
          <a:p>
            <a:pPr lvl="1"/>
            <a:r>
              <a:rPr lang="zh-CN" altLang="en-US" dirty="0"/>
              <a:t>传真机管理程序举例</a:t>
            </a:r>
            <a:endParaRPr lang="zh-CN" altLang="en-US" dirty="0"/>
          </a:p>
          <a:p>
            <a:pPr lvl="2"/>
            <a:r>
              <a:rPr lang="zh-CN" altLang="en-US" dirty="0"/>
              <a:t>功能的取名以及在用户界面上的位置安排存在问题</a:t>
            </a:r>
            <a:endParaRPr lang="zh-CN" altLang="en-US" dirty="0"/>
          </a:p>
          <a:p>
            <a:pPr lvl="2"/>
            <a:r>
              <a:rPr lang="zh-CN" altLang="en-US" dirty="0"/>
              <a:t>是一个由内向外的设计  </a:t>
            </a:r>
            <a:endParaRPr lang="zh-CN" altLang="en-US" dirty="0"/>
          </a:p>
        </p:txBody>
      </p:sp>
      <p:graphicFrame>
        <p:nvGraphicFramePr>
          <p:cNvPr id="64516" name="Object 4"/>
          <p:cNvGraphicFramePr>
            <a:graphicFrameLocks noChangeAspect="1"/>
          </p:cNvGraphicFramePr>
          <p:nvPr/>
        </p:nvGraphicFramePr>
        <p:xfrm>
          <a:off x="539750" y="2133600"/>
          <a:ext cx="8424863" cy="501650"/>
        </p:xfrm>
        <a:graphic>
          <a:graphicData uri="http://schemas.openxmlformats.org/presentationml/2006/ole">
            <mc:AlternateContent xmlns:mc="http://schemas.openxmlformats.org/markup-compatibility/2006">
              <mc:Choice xmlns:v="urn:schemas-microsoft-com:vml" Requires="v">
                <p:oleObj spid="_x0000_s3078" name="" r:id="rId1" imgW="5165090" imgH="306070" progId="Word.Picture.8">
                  <p:embed/>
                </p:oleObj>
              </mc:Choice>
              <mc:Fallback>
                <p:oleObj name="" r:id="rId1" imgW="5165090" imgH="306070" progId="Word.Picture.8">
                  <p:embed/>
                  <p:pic>
                    <p:nvPicPr>
                      <p:cNvPr id="0" name="图片 3077"/>
                      <p:cNvPicPr/>
                      <p:nvPr/>
                    </p:nvPicPr>
                    <p:blipFill>
                      <a:blip r:embed="rId2"/>
                      <a:stretch>
                        <a:fillRect/>
                      </a:stretch>
                    </p:blipFill>
                    <p:spPr>
                      <a:xfrm>
                        <a:off x="539750" y="2133600"/>
                        <a:ext cx="8424863" cy="501650"/>
                      </a:xfrm>
                      <a:prstGeom prst="rect">
                        <a:avLst/>
                      </a:prstGeom>
                      <a:noFill/>
                      <a:ln w="38100">
                        <a:noFill/>
                        <a:miter/>
                      </a:ln>
                    </p:spPr>
                  </p:pic>
                </p:oleObj>
              </mc:Fallback>
            </mc:AlternateContent>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2" name="Rectangle 2"/>
          <p:cNvSpPr>
            <a:spLocks noGrp="1"/>
          </p:cNvSpPr>
          <p:nvPr>
            <p:ph type="title"/>
          </p:nvPr>
        </p:nvSpPr>
        <p:spPr/>
        <p:txBody>
          <a:bodyPr vert="horz" wrap="square" lIns="91440" tIns="45720" rIns="91440" bIns="45720" anchor="b" anchorCtr="0"/>
          <a:p>
            <a:endParaRPr lang="zh-CN" altLang="zh-CN" dirty="0"/>
          </a:p>
        </p:txBody>
      </p:sp>
      <p:sp>
        <p:nvSpPr>
          <p:cNvPr id="66563" name="Rectangle 3"/>
          <p:cNvSpPr>
            <a:spLocks noGrp="1"/>
          </p:cNvSpPr>
          <p:nvPr>
            <p:ph idx="1"/>
          </p:nvPr>
        </p:nvSpPr>
        <p:spPr/>
        <p:txBody>
          <a:bodyPr vert="horz" wrap="square" lIns="91440" tIns="45720" rIns="91440" bIns="45720" anchor="t" anchorCtr="0"/>
          <a:p>
            <a:pPr>
              <a:lnSpc>
                <a:spcPct val="90000"/>
              </a:lnSpc>
            </a:pPr>
            <a:r>
              <a:rPr lang="zh-CN" altLang="en-US" dirty="0"/>
              <a:t>反馈原理</a:t>
            </a:r>
            <a:endParaRPr lang="zh-CN" altLang="en-US" dirty="0"/>
          </a:p>
          <a:p>
            <a:pPr>
              <a:lnSpc>
                <a:spcPct val="90000"/>
              </a:lnSpc>
            </a:pPr>
            <a:endParaRPr lang="zh-CN" altLang="en-US" dirty="0"/>
          </a:p>
          <a:p>
            <a:pPr>
              <a:lnSpc>
                <a:spcPct val="90000"/>
              </a:lnSpc>
            </a:pPr>
            <a:endParaRPr lang="zh-CN" altLang="en-US" dirty="0"/>
          </a:p>
          <a:p>
            <a:pPr lvl="1">
              <a:lnSpc>
                <a:spcPct val="90000"/>
              </a:lnSpc>
            </a:pPr>
            <a:r>
              <a:rPr lang="zh-CN" altLang="en-US" dirty="0"/>
              <a:t>成功的反馈就是以能被对方注意到、读到和正确理解的方式来提供信息  </a:t>
            </a:r>
            <a:endParaRPr lang="zh-CN" altLang="en-US" dirty="0"/>
          </a:p>
          <a:p>
            <a:pPr lvl="2">
              <a:lnSpc>
                <a:spcPct val="90000"/>
              </a:lnSpc>
            </a:pPr>
            <a:r>
              <a:rPr lang="zh-CN" altLang="en-US" dirty="0"/>
              <a:t>屏幕中央和顶端出现的反馈容易被注意</a:t>
            </a:r>
            <a:endParaRPr lang="zh-CN" altLang="en-US" dirty="0"/>
          </a:p>
          <a:p>
            <a:pPr lvl="2">
              <a:lnSpc>
                <a:spcPct val="90000"/>
              </a:lnSpc>
            </a:pPr>
            <a:r>
              <a:rPr lang="zh-CN" altLang="en-US" dirty="0"/>
              <a:t>屏幕底端是最不容易被注意到的 </a:t>
            </a:r>
            <a:endParaRPr lang="zh-CN" altLang="en-US" dirty="0"/>
          </a:p>
          <a:p>
            <a:pPr lvl="1">
              <a:lnSpc>
                <a:spcPct val="90000"/>
              </a:lnSpc>
            </a:pPr>
            <a:r>
              <a:rPr lang="zh-CN" altLang="en-US" dirty="0"/>
              <a:t>好的出错信息 </a:t>
            </a:r>
            <a:endParaRPr lang="zh-CN" altLang="en-US" dirty="0"/>
          </a:p>
          <a:p>
            <a:pPr lvl="2">
              <a:lnSpc>
                <a:spcPct val="90000"/>
              </a:lnSpc>
            </a:pPr>
            <a:r>
              <a:rPr lang="zh-CN" altLang="en-US" dirty="0"/>
              <a:t>以一个能让用户马上知道问题何在的题头开始 </a:t>
            </a:r>
            <a:endParaRPr lang="zh-CN" altLang="en-US" dirty="0"/>
          </a:p>
          <a:p>
            <a:pPr lvl="2">
              <a:lnSpc>
                <a:spcPct val="90000"/>
              </a:lnSpc>
            </a:pPr>
            <a:r>
              <a:rPr lang="zh-CN" altLang="en-US" dirty="0"/>
              <a:t>有针对性和简洁地解释问题究竟是什么 </a:t>
            </a:r>
            <a:endParaRPr lang="zh-CN" altLang="en-US" dirty="0"/>
          </a:p>
          <a:p>
            <a:pPr lvl="2">
              <a:lnSpc>
                <a:spcPct val="90000"/>
              </a:lnSpc>
            </a:pPr>
            <a:r>
              <a:rPr lang="zh-CN" altLang="en-US" dirty="0"/>
              <a:t>建议解决问题的方法或操作步骤 </a:t>
            </a:r>
            <a:endParaRPr lang="zh-CN" altLang="en-US" dirty="0"/>
          </a:p>
        </p:txBody>
      </p:sp>
      <p:sp>
        <p:nvSpPr>
          <p:cNvPr id="66564" name="Rectangle 5"/>
          <p:cNvSpPr/>
          <p:nvPr/>
        </p:nvSpPr>
        <p:spPr>
          <a:xfrm>
            <a:off x="0" y="3176588"/>
            <a:ext cx="9144000" cy="0"/>
          </a:xfrm>
          <a:prstGeom prst="rect">
            <a:avLst/>
          </a:prstGeom>
          <a:noFill/>
          <a:ln w="9525">
            <a:noFill/>
          </a:ln>
        </p:spPr>
        <p:txBody>
          <a:bodyPr wrap="none" anchor="ctr" anchorCtr="0">
            <a:spAutoFit/>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endParaRPr lang="zh-CN" altLang="en-US" sz="1800" dirty="0">
              <a:latin typeface="Times New Roman" panose="02020603050405020304" pitchFamily="18" charset="0"/>
            </a:endParaRPr>
          </a:p>
        </p:txBody>
      </p:sp>
      <p:graphicFrame>
        <p:nvGraphicFramePr>
          <p:cNvPr id="66565" name="Object 4"/>
          <p:cNvGraphicFramePr>
            <a:graphicFrameLocks noChangeAspect="1"/>
          </p:cNvGraphicFramePr>
          <p:nvPr/>
        </p:nvGraphicFramePr>
        <p:xfrm>
          <a:off x="611188" y="2133600"/>
          <a:ext cx="7848600" cy="766763"/>
        </p:xfrm>
        <a:graphic>
          <a:graphicData uri="http://schemas.openxmlformats.org/presentationml/2006/ole">
            <mc:AlternateContent xmlns:mc="http://schemas.openxmlformats.org/markup-compatibility/2006">
              <mc:Choice xmlns:v="urn:schemas-microsoft-com:vml" Requires="v">
                <p:oleObj spid="_x0000_s3081" name="" r:id="rId1" imgW="5165090" imgH="504825" progId="Word.Picture.8">
                  <p:embed/>
                </p:oleObj>
              </mc:Choice>
              <mc:Fallback>
                <p:oleObj name="" r:id="rId1" imgW="5165090" imgH="504825" progId="Word.Picture.8">
                  <p:embed/>
                  <p:pic>
                    <p:nvPicPr>
                      <p:cNvPr id="0" name="图片 3080"/>
                      <p:cNvPicPr/>
                      <p:nvPr/>
                    </p:nvPicPr>
                    <p:blipFill>
                      <a:blip r:embed="rId2"/>
                      <a:stretch>
                        <a:fillRect/>
                      </a:stretch>
                    </p:blipFill>
                    <p:spPr>
                      <a:xfrm>
                        <a:off x="611188" y="2133600"/>
                        <a:ext cx="7848600" cy="766763"/>
                      </a:xfrm>
                      <a:prstGeom prst="rect">
                        <a:avLst/>
                      </a:prstGeom>
                      <a:noFill/>
                      <a:ln w="38100">
                        <a:noFill/>
                        <a:miter/>
                      </a:ln>
                    </p:spPr>
                  </p:pic>
                </p:oleObj>
              </mc:Fallback>
            </mc:AlternateContent>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6" name="Rectangle 2"/>
          <p:cNvSpPr>
            <a:spLocks noGrp="1"/>
          </p:cNvSpPr>
          <p:nvPr>
            <p:ph type="title"/>
          </p:nvPr>
        </p:nvSpPr>
        <p:spPr/>
        <p:txBody>
          <a:bodyPr vert="horz" wrap="square" lIns="91440" tIns="45720" rIns="91440" bIns="45720" anchor="b" anchorCtr="0"/>
          <a:p>
            <a:endParaRPr lang="zh-CN" altLang="zh-CN" dirty="0"/>
          </a:p>
        </p:txBody>
      </p:sp>
      <p:sp>
        <p:nvSpPr>
          <p:cNvPr id="67587" name="Rectangle 3"/>
          <p:cNvSpPr>
            <a:spLocks noGrp="1"/>
          </p:cNvSpPr>
          <p:nvPr>
            <p:ph idx="1"/>
          </p:nvPr>
        </p:nvSpPr>
        <p:spPr/>
        <p:txBody>
          <a:bodyPr vert="horz" wrap="square" lIns="91440" tIns="45720" rIns="91440" bIns="45720" anchor="t" anchorCtr="0"/>
          <a:p>
            <a:pPr>
              <a:lnSpc>
                <a:spcPct val="90000"/>
              </a:lnSpc>
            </a:pPr>
            <a:r>
              <a:rPr lang="zh-CN" altLang="en-US" dirty="0"/>
              <a:t>宽容原理 </a:t>
            </a:r>
            <a:endParaRPr lang="zh-CN" altLang="en-US" dirty="0"/>
          </a:p>
          <a:p>
            <a:pPr>
              <a:lnSpc>
                <a:spcPct val="90000"/>
              </a:lnSpc>
            </a:pPr>
            <a:endParaRPr lang="zh-CN" altLang="en-US" dirty="0"/>
          </a:p>
          <a:p>
            <a:pPr>
              <a:lnSpc>
                <a:spcPct val="90000"/>
              </a:lnSpc>
            </a:pPr>
            <a:endParaRPr lang="zh-CN" altLang="en-US" dirty="0"/>
          </a:p>
          <a:p>
            <a:pPr>
              <a:lnSpc>
                <a:spcPct val="90000"/>
              </a:lnSpc>
            </a:pPr>
            <a:endParaRPr lang="zh-CN" altLang="en-US" sz="2000" dirty="0"/>
          </a:p>
          <a:p>
            <a:pPr lvl="1">
              <a:lnSpc>
                <a:spcPct val="90000"/>
              </a:lnSpc>
            </a:pPr>
            <a:r>
              <a:rPr lang="zh-CN" altLang="en-US" dirty="0"/>
              <a:t>高可用性的系统帮助用户少犯错误 </a:t>
            </a:r>
            <a:endParaRPr lang="zh-CN" altLang="en-US" dirty="0"/>
          </a:p>
          <a:p>
            <a:pPr lvl="1">
              <a:lnSpc>
                <a:spcPct val="90000"/>
              </a:lnSpc>
            </a:pPr>
            <a:r>
              <a:rPr lang="zh-CN" altLang="en-US" dirty="0"/>
              <a:t>宽容性如何取决于将什么数据检测为有效以及何时进行这种合法性检查 </a:t>
            </a:r>
            <a:endParaRPr lang="zh-CN" altLang="en-US" dirty="0"/>
          </a:p>
          <a:p>
            <a:pPr lvl="2">
              <a:lnSpc>
                <a:spcPct val="90000"/>
              </a:lnSpc>
            </a:pPr>
            <a:r>
              <a:rPr lang="zh-CN" altLang="en-US" dirty="0"/>
              <a:t>检查后，在返回给用户的屏幕上将所有不合法的数据域置为高亮度，把光标放在第一个出错的数据域，并且在状态栏中给出解释的话 </a:t>
            </a:r>
            <a:endParaRPr lang="zh-CN" altLang="en-US" dirty="0"/>
          </a:p>
          <a:p>
            <a:pPr lvl="2">
              <a:lnSpc>
                <a:spcPct val="90000"/>
              </a:lnSpc>
            </a:pPr>
            <a:r>
              <a:rPr lang="zh-CN" altLang="en-US" dirty="0"/>
              <a:t>过分使用合法性检查会降低可用性 </a:t>
            </a:r>
            <a:endParaRPr lang="zh-CN" altLang="en-US" dirty="0"/>
          </a:p>
          <a:p>
            <a:pPr lvl="2">
              <a:lnSpc>
                <a:spcPct val="90000"/>
              </a:lnSpc>
            </a:pPr>
            <a:endParaRPr lang="zh-CN" altLang="en-US" dirty="0"/>
          </a:p>
          <a:p>
            <a:pPr lvl="1">
              <a:lnSpc>
                <a:spcPct val="90000"/>
              </a:lnSpc>
            </a:pPr>
            <a:endParaRPr lang="en-US" altLang="zh-CN" dirty="0"/>
          </a:p>
        </p:txBody>
      </p:sp>
      <p:graphicFrame>
        <p:nvGraphicFramePr>
          <p:cNvPr id="67588" name="Object 4"/>
          <p:cNvGraphicFramePr>
            <a:graphicFrameLocks noChangeAspect="1"/>
          </p:cNvGraphicFramePr>
          <p:nvPr/>
        </p:nvGraphicFramePr>
        <p:xfrm>
          <a:off x="755650" y="2133600"/>
          <a:ext cx="7848600" cy="766763"/>
        </p:xfrm>
        <a:graphic>
          <a:graphicData uri="http://schemas.openxmlformats.org/presentationml/2006/ole">
            <mc:AlternateContent xmlns:mc="http://schemas.openxmlformats.org/markup-compatibility/2006">
              <mc:Choice xmlns:v="urn:schemas-microsoft-com:vml" Requires="v">
                <p:oleObj spid="_x0000_s3082" name="" r:id="rId1" imgW="5165090" imgH="504825" progId="Word.Picture.8">
                  <p:embed/>
                </p:oleObj>
              </mc:Choice>
              <mc:Fallback>
                <p:oleObj name="" r:id="rId1" imgW="5165090" imgH="504825" progId="Word.Picture.8">
                  <p:embed/>
                  <p:pic>
                    <p:nvPicPr>
                      <p:cNvPr id="0" name="图片 3081"/>
                      <p:cNvPicPr/>
                      <p:nvPr/>
                    </p:nvPicPr>
                    <p:blipFill>
                      <a:blip r:embed="rId2"/>
                      <a:stretch>
                        <a:fillRect/>
                      </a:stretch>
                    </p:blipFill>
                    <p:spPr>
                      <a:xfrm>
                        <a:off x="755650" y="2133600"/>
                        <a:ext cx="7848600" cy="766763"/>
                      </a:xfrm>
                      <a:prstGeom prst="rect">
                        <a:avLst/>
                      </a:prstGeom>
                      <a:noFill/>
                      <a:ln w="38100">
                        <a:noFill/>
                        <a:miter/>
                      </a:ln>
                    </p:spPr>
                  </p:pic>
                </p:oleObj>
              </mc:Fallback>
            </mc:AlternateContent>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10" name="Rectangle 2"/>
          <p:cNvSpPr>
            <a:spLocks noGrp="1"/>
          </p:cNvSpPr>
          <p:nvPr>
            <p:ph type="title"/>
          </p:nvPr>
        </p:nvSpPr>
        <p:spPr/>
        <p:txBody>
          <a:bodyPr vert="horz" wrap="square" lIns="91440" tIns="45720" rIns="91440" bIns="45720" anchor="b" anchorCtr="0"/>
          <a:p>
            <a:endParaRPr lang="zh-CN" altLang="zh-CN" dirty="0"/>
          </a:p>
        </p:txBody>
      </p:sp>
      <p:sp>
        <p:nvSpPr>
          <p:cNvPr id="68611" name="Rectangle 3"/>
          <p:cNvSpPr>
            <a:spLocks noGrp="1"/>
          </p:cNvSpPr>
          <p:nvPr>
            <p:ph idx="1"/>
          </p:nvPr>
        </p:nvSpPr>
        <p:spPr/>
        <p:txBody>
          <a:bodyPr vert="horz" wrap="square" lIns="91440" tIns="45720" rIns="91440" bIns="45720" anchor="t" anchorCtr="0"/>
          <a:p>
            <a:r>
              <a:rPr lang="zh-CN" altLang="en-US" dirty="0"/>
              <a:t>重用原理 </a:t>
            </a:r>
            <a:endParaRPr lang="zh-CN" altLang="en-US" dirty="0"/>
          </a:p>
          <a:p>
            <a:endParaRPr lang="zh-CN" altLang="en-US" dirty="0"/>
          </a:p>
          <a:p>
            <a:pPr lvl="1"/>
            <a:endParaRPr lang="zh-CN" altLang="en-US" sz="3600" dirty="0"/>
          </a:p>
          <a:p>
            <a:pPr lvl="1"/>
            <a:r>
              <a:rPr lang="zh-CN" altLang="en-US" dirty="0"/>
              <a:t>用户界面内在外观、位置以及行为上的一致性使得软件容易学习和记忆如何使用 </a:t>
            </a:r>
            <a:endParaRPr lang="zh-CN" altLang="en-US" dirty="0"/>
          </a:p>
          <a:p>
            <a:pPr lvl="2"/>
            <a:r>
              <a:rPr lang="zh-CN" altLang="en-US" dirty="0"/>
              <a:t>界面更具有可预测性和更容易理解 </a:t>
            </a:r>
            <a:endParaRPr lang="zh-CN" altLang="en-US" dirty="0"/>
          </a:p>
          <a:p>
            <a:pPr lvl="1"/>
            <a:r>
              <a:rPr lang="zh-CN" altLang="en-US" dirty="0"/>
              <a:t>重用程度越高，一致性就越好 </a:t>
            </a:r>
            <a:endParaRPr lang="zh-CN" altLang="en-US" dirty="0"/>
          </a:p>
          <a:p>
            <a:pPr lvl="2"/>
            <a:r>
              <a:rPr lang="zh-CN" altLang="en-US" dirty="0"/>
              <a:t>不一致的用户界面不仅会降低软件的可用性，而且会增加程序设计的工作量 </a:t>
            </a:r>
            <a:endParaRPr lang="zh-CN" altLang="en-US" dirty="0"/>
          </a:p>
        </p:txBody>
      </p:sp>
      <p:graphicFrame>
        <p:nvGraphicFramePr>
          <p:cNvPr id="68612" name="Object 4"/>
          <p:cNvGraphicFramePr>
            <a:graphicFrameLocks noChangeAspect="1"/>
          </p:cNvGraphicFramePr>
          <p:nvPr/>
        </p:nvGraphicFramePr>
        <p:xfrm>
          <a:off x="611188" y="2205038"/>
          <a:ext cx="7921625" cy="773112"/>
        </p:xfrm>
        <a:graphic>
          <a:graphicData uri="http://schemas.openxmlformats.org/presentationml/2006/ole">
            <mc:AlternateContent xmlns:mc="http://schemas.openxmlformats.org/markup-compatibility/2006">
              <mc:Choice xmlns:v="urn:schemas-microsoft-com:vml" Requires="v">
                <p:oleObj spid="_x0000_s3083" name="" r:id="rId1" imgW="5165090" imgH="504825" progId="Word.Picture.8">
                  <p:embed/>
                </p:oleObj>
              </mc:Choice>
              <mc:Fallback>
                <p:oleObj name="" r:id="rId1" imgW="5165090" imgH="504825" progId="Word.Picture.8">
                  <p:embed/>
                  <p:pic>
                    <p:nvPicPr>
                      <p:cNvPr id="0" name="图片 3082"/>
                      <p:cNvPicPr/>
                      <p:nvPr/>
                    </p:nvPicPr>
                    <p:blipFill>
                      <a:blip r:embed="rId2"/>
                      <a:stretch>
                        <a:fillRect/>
                      </a:stretch>
                    </p:blipFill>
                    <p:spPr>
                      <a:xfrm>
                        <a:off x="611188" y="2205038"/>
                        <a:ext cx="7921625" cy="773112"/>
                      </a:xfrm>
                      <a:prstGeom prst="rect">
                        <a:avLst/>
                      </a:prstGeom>
                      <a:noFill/>
                      <a:ln w="38100">
                        <a:noFill/>
                        <a:miter/>
                      </a:ln>
                    </p:spPr>
                  </p:pic>
                </p:oleObj>
              </mc:Fallback>
            </mc:AlternateContent>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4" name="Rectangle 2"/>
          <p:cNvSpPr>
            <a:spLocks noGrp="1"/>
          </p:cNvSpPr>
          <p:nvPr>
            <p:ph type="title"/>
          </p:nvPr>
        </p:nvSpPr>
        <p:spPr/>
        <p:txBody>
          <a:bodyPr vert="horz" wrap="square" lIns="91440" tIns="45720" rIns="91440" bIns="45720" anchor="b" anchorCtr="0"/>
          <a:p>
            <a:r>
              <a:rPr lang="zh-CN" altLang="en-US" dirty="0"/>
              <a:t>小结</a:t>
            </a:r>
            <a:endParaRPr lang="zh-CN" altLang="en-US" dirty="0"/>
          </a:p>
        </p:txBody>
      </p:sp>
      <p:sp>
        <p:nvSpPr>
          <p:cNvPr id="69635" name="Rectangle 3"/>
          <p:cNvSpPr>
            <a:spLocks noGrp="1"/>
          </p:cNvSpPr>
          <p:nvPr>
            <p:ph idx="1"/>
          </p:nvPr>
        </p:nvSpPr>
        <p:spPr/>
        <p:txBody>
          <a:bodyPr vert="horz" wrap="square" lIns="91440" tIns="45720" rIns="91440" bIns="45720" anchor="t" anchorCtr="0"/>
          <a:p>
            <a:r>
              <a:rPr lang="zh-CN" altLang="en-US" dirty="0"/>
              <a:t>窗口</a:t>
            </a:r>
            <a:endParaRPr lang="zh-CN" altLang="en-US" dirty="0"/>
          </a:p>
          <a:p>
            <a:r>
              <a:rPr lang="zh-CN" altLang="en-US" dirty="0"/>
              <a:t>对话框</a:t>
            </a:r>
            <a:endParaRPr lang="zh-CN" altLang="en-US" dirty="0"/>
          </a:p>
          <a:p>
            <a:r>
              <a:rPr lang="zh-CN" altLang="en-US" dirty="0"/>
              <a:t>控件</a:t>
            </a:r>
            <a:endParaRPr lang="zh-CN" altLang="en-US" dirty="0"/>
          </a:p>
          <a:p>
            <a:r>
              <a:rPr lang="zh-CN" altLang="en-US" dirty="0"/>
              <a:t>菜单</a:t>
            </a:r>
            <a:endParaRPr lang="zh-CN" altLang="en-US" dirty="0"/>
          </a:p>
          <a:p>
            <a:r>
              <a:rPr lang="zh-CN" altLang="en-US" dirty="0"/>
              <a:t>工具栏</a:t>
            </a:r>
            <a:endParaRPr lang="zh-CN" altLang="en-US" dirty="0"/>
          </a:p>
          <a:p>
            <a:r>
              <a:rPr lang="zh-CN" altLang="en-US" dirty="0"/>
              <a:t>错误、警告和确认</a:t>
            </a:r>
            <a:endParaRPr lang="zh-CN" altLang="en-US" dirty="0"/>
          </a:p>
          <a:p>
            <a:r>
              <a:rPr lang="zh-CN" altLang="en-US" dirty="0"/>
              <a:t>屏幕复杂度度量</a:t>
            </a:r>
            <a:endParaRPr lang="zh-CN" altLang="en-US" dirty="0"/>
          </a:p>
          <a:p>
            <a:r>
              <a:rPr lang="zh-CN" altLang="en-US" dirty="0"/>
              <a:t>用户界面设计原理</a:t>
            </a:r>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Rectangle 2"/>
          <p:cNvSpPr>
            <a:spLocks noGrp="1"/>
          </p:cNvSpPr>
          <p:nvPr>
            <p:ph type="title"/>
          </p:nvPr>
        </p:nvSpPr>
        <p:spPr/>
        <p:txBody>
          <a:bodyPr vert="horz" wrap="square" lIns="91440" tIns="45720" rIns="91440" bIns="45720" anchor="b" anchorCtr="0"/>
          <a:p>
            <a:r>
              <a:rPr lang="zh-CN" altLang="en-US" sz="2800" dirty="0"/>
              <a:t>主要内容</a:t>
            </a:r>
            <a:endParaRPr lang="zh-CN" altLang="en-US" sz="2800" dirty="0"/>
          </a:p>
        </p:txBody>
      </p:sp>
      <p:sp>
        <p:nvSpPr>
          <p:cNvPr id="393219" name="Rectangle 3"/>
          <p:cNvSpPr>
            <a:spLocks noGrp="1"/>
          </p:cNvSpPr>
          <p:nvPr>
            <p:ph idx="1"/>
          </p:nvPr>
        </p:nvSpPr>
        <p:spPr/>
        <p:txBody>
          <a:bodyPr vert="horz" wrap="square" lIns="91440" tIns="45720" rIns="91440" bIns="45720" anchor="t" anchorCtr="0"/>
          <a:p>
            <a:r>
              <a:rPr lang="zh-CN" altLang="en-US" dirty="0"/>
              <a:t>窗口和菜单 </a:t>
            </a:r>
            <a:endParaRPr lang="zh-CN" altLang="en-US" dirty="0"/>
          </a:p>
          <a:p>
            <a:r>
              <a:rPr lang="zh-CN" altLang="en-US" dirty="0"/>
              <a:t>对话框 </a:t>
            </a:r>
            <a:endParaRPr lang="zh-CN" altLang="en-US" dirty="0"/>
          </a:p>
          <a:p>
            <a:r>
              <a:rPr lang="zh-CN" altLang="en-US" dirty="0"/>
              <a:t>常用控件 </a:t>
            </a:r>
            <a:endParaRPr lang="zh-CN" altLang="en-US" dirty="0"/>
          </a:p>
          <a:p>
            <a:r>
              <a:rPr lang="zh-CN" altLang="en-US" dirty="0"/>
              <a:t>工具栏 </a:t>
            </a:r>
            <a:endParaRPr lang="zh-CN" altLang="en-US" dirty="0"/>
          </a:p>
          <a:p>
            <a:r>
              <a:rPr lang="zh-CN" altLang="en-US" dirty="0"/>
              <a:t>屏幕复杂性度量 </a:t>
            </a:r>
            <a:endParaRPr lang="zh-CN" altLang="en-US" dirty="0"/>
          </a:p>
          <a:p>
            <a:r>
              <a:rPr lang="zh-CN" altLang="en-US" dirty="0"/>
              <a:t>用户界面设计原理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93219">
                                            <p:txEl>
                                              <p:charRg st="0" end="7"/>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8" name="标题 1"/>
          <p:cNvSpPr>
            <a:spLocks noGrp="1"/>
          </p:cNvSpPr>
          <p:nvPr>
            <p:ph type="title"/>
          </p:nvPr>
        </p:nvSpPr>
        <p:spPr/>
        <p:txBody>
          <a:bodyPr vert="horz" wrap="square" lIns="91440" tIns="45720" rIns="91440" bIns="45720" anchor="b" anchorCtr="0"/>
          <a:p>
            <a:r>
              <a:rPr lang="zh-CN" altLang="en-US" dirty="0"/>
              <a:t>图标设计作业</a:t>
            </a:r>
            <a:endParaRPr lang="zh-CN" altLang="en-US" dirty="0"/>
          </a:p>
        </p:txBody>
      </p:sp>
      <p:sp>
        <p:nvSpPr>
          <p:cNvPr id="70659" name="内容占位符 2"/>
          <p:cNvSpPr>
            <a:spLocks noGrp="1"/>
          </p:cNvSpPr>
          <p:nvPr>
            <p:ph idx="1"/>
          </p:nvPr>
        </p:nvSpPr>
        <p:spPr/>
        <p:txBody>
          <a:bodyPr vert="horz" wrap="square" lIns="91440" tIns="45720" rIns="91440" bIns="45720" anchor="t" anchorCtr="0"/>
          <a:p>
            <a:pPr>
              <a:lnSpc>
                <a:spcPct val="90000"/>
              </a:lnSpc>
            </a:pPr>
            <a:r>
              <a:rPr lang="zh-CN" altLang="en-US" dirty="0"/>
              <a:t>设计如下图标</a:t>
            </a:r>
            <a:endParaRPr lang="en-US" altLang="zh-CN" dirty="0"/>
          </a:p>
          <a:p>
            <a:pPr lvl="1">
              <a:lnSpc>
                <a:spcPct val="90000"/>
              </a:lnSpc>
            </a:pPr>
            <a:r>
              <a:rPr lang="zh-CN" altLang="en-US" dirty="0"/>
              <a:t>移动文本块</a:t>
            </a:r>
            <a:endParaRPr lang="zh-CN" altLang="en-US" dirty="0"/>
          </a:p>
          <a:p>
            <a:pPr lvl="1">
              <a:lnSpc>
                <a:spcPct val="90000"/>
              </a:lnSpc>
            </a:pPr>
            <a:r>
              <a:rPr lang="zh-CN" altLang="en-US" dirty="0"/>
              <a:t>复制文本块</a:t>
            </a:r>
            <a:endParaRPr lang="zh-CN" altLang="en-US" dirty="0"/>
          </a:p>
          <a:p>
            <a:pPr lvl="1">
              <a:lnSpc>
                <a:spcPct val="90000"/>
              </a:lnSpc>
            </a:pPr>
            <a:r>
              <a:rPr lang="zh-CN" altLang="en-US" dirty="0"/>
              <a:t>查看临时存储的文本</a:t>
            </a:r>
            <a:endParaRPr lang="zh-CN" altLang="en-US" dirty="0"/>
          </a:p>
          <a:p>
            <a:pPr lvl="1">
              <a:lnSpc>
                <a:spcPct val="90000"/>
              </a:lnSpc>
            </a:pPr>
            <a:r>
              <a:rPr lang="zh-CN" altLang="en-US" dirty="0"/>
              <a:t>插入一个文本块</a:t>
            </a:r>
            <a:endParaRPr lang="en-US" altLang="zh-CN" dirty="0"/>
          </a:p>
          <a:p>
            <a:pPr lvl="1">
              <a:lnSpc>
                <a:spcPct val="90000"/>
              </a:lnSpc>
            </a:pPr>
            <a:endParaRPr lang="en-US" altLang="zh-CN" dirty="0"/>
          </a:p>
          <a:p>
            <a:pPr>
              <a:lnSpc>
                <a:spcPct val="90000"/>
              </a:lnSpc>
            </a:pPr>
            <a:r>
              <a:rPr lang="zh-CN" altLang="en-US" dirty="0"/>
              <a:t>要求</a:t>
            </a:r>
            <a:endParaRPr lang="en-US" altLang="zh-CN" dirty="0"/>
          </a:p>
          <a:p>
            <a:pPr lvl="1">
              <a:lnSpc>
                <a:spcPct val="90000"/>
              </a:lnSpc>
            </a:pPr>
            <a:r>
              <a:rPr lang="zh-CN" altLang="en-US" dirty="0"/>
              <a:t>分组完成</a:t>
            </a:r>
            <a:endParaRPr lang="en-US" altLang="zh-CN" dirty="0"/>
          </a:p>
          <a:p>
            <a:pPr lvl="1">
              <a:lnSpc>
                <a:spcPct val="90000"/>
              </a:lnSpc>
            </a:pPr>
            <a:r>
              <a:rPr lang="zh-CN" altLang="en-US" dirty="0"/>
              <a:t>为每一个动作设计</a:t>
            </a:r>
            <a:r>
              <a:rPr lang="en-US" altLang="zh-CN" dirty="0"/>
              <a:t>2</a:t>
            </a:r>
            <a:r>
              <a:rPr lang="zh-CN" altLang="en-US" dirty="0"/>
              <a:t>个图标，并对他们进行简要分析比较</a:t>
            </a:r>
            <a:endParaRPr lang="en-US" altLang="zh-CN" dirty="0"/>
          </a:p>
          <a:p>
            <a:pPr lvl="1">
              <a:lnSpc>
                <a:spcPct val="90000"/>
              </a:lnSpc>
            </a:pPr>
            <a:endParaRPr lang="en-US" altLang="zh-CN" dirty="0"/>
          </a:p>
          <a:p>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Rectangle 2"/>
          <p:cNvSpPr>
            <a:spLocks noGrp="1"/>
          </p:cNvSpPr>
          <p:nvPr>
            <p:ph type="title"/>
          </p:nvPr>
        </p:nvSpPr>
        <p:spPr/>
        <p:txBody>
          <a:bodyPr vert="horz" wrap="square" lIns="91440" tIns="45720" rIns="91440" bIns="45720" anchor="b" anchorCtr="0"/>
          <a:p>
            <a:r>
              <a:rPr lang="zh-CN" altLang="en-US" dirty="0"/>
              <a:t>窗口</a:t>
            </a:r>
            <a:r>
              <a:rPr lang="en-US" altLang="zh-CN" dirty="0"/>
              <a:t>Window</a:t>
            </a:r>
            <a:endParaRPr lang="en-US" altLang="zh-CN" dirty="0"/>
          </a:p>
        </p:txBody>
      </p:sp>
      <p:sp>
        <p:nvSpPr>
          <p:cNvPr id="5123" name="Rectangle 3"/>
          <p:cNvSpPr>
            <a:spLocks noGrp="1"/>
          </p:cNvSpPr>
          <p:nvPr>
            <p:ph idx="1"/>
          </p:nvPr>
        </p:nvSpPr>
        <p:spPr/>
        <p:txBody>
          <a:bodyPr vert="horz" wrap="square" lIns="91440" tIns="45720" rIns="91440" bIns="45720" anchor="t" anchorCtr="0"/>
          <a:p>
            <a:r>
              <a:rPr lang="zh-CN" altLang="en-US" dirty="0"/>
              <a:t>源于</a:t>
            </a:r>
            <a:r>
              <a:rPr lang="en-US" altLang="zh-CN" dirty="0"/>
              <a:t>Xerox Alto</a:t>
            </a:r>
            <a:r>
              <a:rPr lang="zh-CN" altLang="en-US" dirty="0"/>
              <a:t>系统，后被融入</a:t>
            </a:r>
            <a:r>
              <a:rPr lang="en-US" altLang="zh-CN" dirty="0"/>
              <a:t>Apple</a:t>
            </a:r>
            <a:r>
              <a:rPr lang="zh-CN" altLang="en-US" dirty="0"/>
              <a:t>操作系统和</a:t>
            </a:r>
            <a:r>
              <a:rPr lang="en-US" altLang="zh-CN" dirty="0"/>
              <a:t>Windows</a:t>
            </a:r>
            <a:r>
              <a:rPr lang="zh-CN" altLang="en-US" dirty="0"/>
              <a:t>操作系统</a:t>
            </a:r>
            <a:endParaRPr lang="zh-CN" altLang="en-US" dirty="0"/>
          </a:p>
          <a:p>
            <a:r>
              <a:rPr lang="zh-CN" altLang="en-US" dirty="0"/>
              <a:t>状态</a:t>
            </a:r>
            <a:endParaRPr lang="zh-CN" altLang="en-US" dirty="0"/>
          </a:p>
          <a:p>
            <a:pPr lvl="1"/>
            <a:r>
              <a:rPr lang="zh-CN" altLang="en-US" dirty="0"/>
              <a:t>最大化</a:t>
            </a:r>
            <a:endParaRPr lang="zh-CN" altLang="en-US" dirty="0"/>
          </a:p>
          <a:p>
            <a:pPr lvl="1"/>
            <a:r>
              <a:rPr lang="zh-CN" altLang="en-US" dirty="0"/>
              <a:t>最小化</a:t>
            </a:r>
            <a:endParaRPr lang="zh-CN" altLang="en-US" dirty="0"/>
          </a:p>
          <a:p>
            <a:pPr lvl="1"/>
            <a:r>
              <a:rPr lang="zh-CN" altLang="en-US" dirty="0"/>
              <a:t>还原</a:t>
            </a:r>
            <a:endParaRPr lang="zh-CN" altLang="en-US" dirty="0"/>
          </a:p>
          <a:p>
            <a:pPr lvl="2"/>
            <a:r>
              <a:rPr lang="zh-CN" altLang="en-US" dirty="0"/>
              <a:t>平铺</a:t>
            </a:r>
            <a:r>
              <a:rPr lang="en-US" altLang="zh-CN" dirty="0"/>
              <a:t>(Tile)</a:t>
            </a:r>
            <a:r>
              <a:rPr lang="zh-CN" altLang="en-US" dirty="0"/>
              <a:t>窗口：允许拖放操作</a:t>
            </a:r>
            <a:endParaRPr lang="zh-CN" altLang="en-US" dirty="0"/>
          </a:p>
          <a:p>
            <a:pPr lvl="2"/>
            <a:r>
              <a:rPr lang="zh-CN" altLang="en-US" dirty="0"/>
              <a:t>重叠</a:t>
            </a:r>
            <a:r>
              <a:rPr lang="en-US" altLang="zh-CN" dirty="0"/>
              <a:t>(Overlapping)</a:t>
            </a:r>
            <a:r>
              <a:rPr lang="zh-CN" altLang="en-US" dirty="0"/>
              <a:t>窗口：有效利用屏幕空间</a:t>
            </a:r>
            <a:endParaRPr lang="zh-CN" altLang="en-US" dirty="0"/>
          </a:p>
          <a:p>
            <a:pPr lvl="2"/>
            <a:r>
              <a:rPr lang="zh-CN" altLang="en-US" dirty="0"/>
              <a:t>层叠</a:t>
            </a:r>
            <a:r>
              <a:rPr lang="en-US" altLang="zh-CN" dirty="0"/>
              <a:t>(Cascade )</a:t>
            </a:r>
            <a:r>
              <a:rPr lang="zh-CN" altLang="en-US" dirty="0"/>
              <a:t>窗口：可视化组织各窗口</a:t>
            </a:r>
            <a:endParaRPr lang="zh-CN" altLang="en-US" dirty="0"/>
          </a:p>
        </p:txBody>
      </p:sp>
      <p:sp>
        <p:nvSpPr>
          <p:cNvPr id="5124" name="Rectangle 7"/>
          <p:cNvSpPr/>
          <p:nvPr/>
        </p:nvSpPr>
        <p:spPr>
          <a:xfrm>
            <a:off x="0" y="2932113"/>
            <a:ext cx="9144000" cy="0"/>
          </a:xfrm>
          <a:prstGeom prst="rect">
            <a:avLst/>
          </a:prstGeom>
          <a:noFill/>
          <a:ln w="9525">
            <a:noFill/>
          </a:ln>
        </p:spPr>
        <p:txBody>
          <a:bodyPr wrap="none" anchor="ctr" anchorCtr="0">
            <a:spAutoFit/>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40055"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4130"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stStyle>
          <a:p>
            <a:pPr marL="0" lvl="0" indent="0" algn="ctr" eaLnBrk="1" hangingPunct="1">
              <a:spcBef>
                <a:spcPct val="0"/>
              </a:spcBef>
              <a:buClrTx/>
              <a:buSzTx/>
              <a:buFontTx/>
              <a:buNone/>
            </a:pPr>
            <a:endParaRPr lang="zh-CN" altLang="en-US" sz="1800" dirty="0">
              <a:latin typeface="Times New Roman" panose="02020603050405020304" pitchFamily="18" charset="0"/>
            </a:endParaRPr>
          </a:p>
        </p:txBody>
      </p:sp>
      <p:graphicFrame>
        <p:nvGraphicFramePr>
          <p:cNvPr id="5125" name="Object 6"/>
          <p:cNvGraphicFramePr>
            <a:graphicFrameLocks noChangeAspect="1"/>
          </p:cNvGraphicFramePr>
          <p:nvPr/>
        </p:nvGraphicFramePr>
        <p:xfrm>
          <a:off x="2771775" y="2708275"/>
          <a:ext cx="5976938" cy="1122363"/>
        </p:xfrm>
        <a:graphic>
          <a:graphicData uri="http://schemas.openxmlformats.org/presentationml/2006/ole">
            <mc:AlternateContent xmlns:mc="http://schemas.openxmlformats.org/markup-compatibility/2006">
              <mc:Choice xmlns:v="urn:schemas-microsoft-com:vml" Requires="v">
                <p:oleObj spid="_x0000_s3076" name="" r:id="rId1" imgW="6269990" imgH="1182370" progId="Word.Picture.8">
                  <p:embed/>
                </p:oleObj>
              </mc:Choice>
              <mc:Fallback>
                <p:oleObj name="" r:id="rId1" imgW="6269990" imgH="1182370" progId="Word.Picture.8">
                  <p:embed/>
                  <p:pic>
                    <p:nvPicPr>
                      <p:cNvPr id="0" name="图片 3075"/>
                      <p:cNvPicPr/>
                      <p:nvPr/>
                    </p:nvPicPr>
                    <p:blipFill>
                      <a:blip r:embed="rId2"/>
                      <a:stretch>
                        <a:fillRect/>
                      </a:stretch>
                    </p:blipFill>
                    <p:spPr>
                      <a:xfrm>
                        <a:off x="2771775" y="2708275"/>
                        <a:ext cx="5976938" cy="1122363"/>
                      </a:xfrm>
                      <a:prstGeom prst="rect">
                        <a:avLst/>
                      </a:prstGeom>
                      <a:noFill/>
                      <a:ln w="38100">
                        <a:noFill/>
                        <a:miter/>
                      </a:ln>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Rectangle 2"/>
          <p:cNvSpPr>
            <a:spLocks noGrp="1"/>
          </p:cNvSpPr>
          <p:nvPr>
            <p:ph type="title"/>
          </p:nvPr>
        </p:nvSpPr>
        <p:spPr/>
        <p:txBody>
          <a:bodyPr vert="horz" wrap="square" lIns="91440" tIns="45720" rIns="91440" bIns="45720" anchor="b" anchorCtr="0"/>
          <a:p>
            <a:r>
              <a:rPr lang="zh-CN" altLang="en-US" dirty="0"/>
              <a:t>窗口界面类型</a:t>
            </a:r>
            <a:endParaRPr lang="zh-CN" altLang="en-US" dirty="0"/>
          </a:p>
        </p:txBody>
      </p:sp>
      <p:sp>
        <p:nvSpPr>
          <p:cNvPr id="6147" name="Rectangle 3"/>
          <p:cNvSpPr>
            <a:spLocks noGrp="1"/>
          </p:cNvSpPr>
          <p:nvPr>
            <p:ph idx="1"/>
          </p:nvPr>
        </p:nvSpPr>
        <p:spPr>
          <a:xfrm>
            <a:off x="611188" y="1455738"/>
            <a:ext cx="4752975" cy="4535487"/>
          </a:xfrm>
        </p:spPr>
        <p:txBody>
          <a:bodyPr vert="horz" wrap="square" lIns="91440" tIns="45720" rIns="91440" bIns="45720" anchor="t" anchorCtr="0"/>
          <a:p>
            <a:pPr>
              <a:lnSpc>
                <a:spcPct val="90000"/>
              </a:lnSpc>
            </a:pPr>
            <a:r>
              <a:rPr lang="zh-CN" altLang="en-US" dirty="0"/>
              <a:t>多文档界面</a:t>
            </a:r>
            <a:endParaRPr lang="zh-CN" altLang="en-US" dirty="0"/>
          </a:p>
          <a:p>
            <a:pPr lvl="1">
              <a:lnSpc>
                <a:spcPct val="90000"/>
              </a:lnSpc>
            </a:pPr>
            <a:r>
              <a:rPr lang="zh-CN" altLang="en-US" dirty="0"/>
              <a:t>优点</a:t>
            </a:r>
            <a:endParaRPr lang="zh-CN" altLang="en-US" dirty="0"/>
          </a:p>
          <a:p>
            <a:pPr lvl="2">
              <a:lnSpc>
                <a:spcPct val="90000"/>
              </a:lnSpc>
            </a:pPr>
            <a:r>
              <a:rPr lang="zh-CN" altLang="en-US" dirty="0"/>
              <a:t>节省系统资源</a:t>
            </a:r>
            <a:endParaRPr lang="zh-CN" altLang="en-US" dirty="0"/>
          </a:p>
          <a:p>
            <a:pPr lvl="2">
              <a:lnSpc>
                <a:spcPct val="90000"/>
              </a:lnSpc>
            </a:pPr>
            <a:r>
              <a:rPr lang="zh-CN" altLang="en-US" dirty="0"/>
              <a:t>最小的可视集</a:t>
            </a:r>
            <a:endParaRPr lang="zh-CN" altLang="en-US" dirty="0"/>
          </a:p>
          <a:p>
            <a:pPr lvl="2">
              <a:lnSpc>
                <a:spcPct val="90000"/>
              </a:lnSpc>
            </a:pPr>
            <a:r>
              <a:rPr lang="zh-CN" altLang="en-US" dirty="0"/>
              <a:t>协同工作区</a:t>
            </a:r>
            <a:endParaRPr lang="zh-CN" altLang="en-US" dirty="0"/>
          </a:p>
          <a:p>
            <a:pPr lvl="2">
              <a:lnSpc>
                <a:spcPct val="90000"/>
              </a:lnSpc>
            </a:pPr>
            <a:r>
              <a:rPr lang="zh-CN" altLang="en-US" dirty="0"/>
              <a:t>多文档同时可视化</a:t>
            </a:r>
            <a:endParaRPr lang="zh-CN" altLang="en-US" dirty="0"/>
          </a:p>
          <a:p>
            <a:pPr lvl="1">
              <a:lnSpc>
                <a:spcPct val="90000"/>
              </a:lnSpc>
            </a:pPr>
            <a:r>
              <a:rPr lang="zh-CN" altLang="en-US" dirty="0"/>
              <a:t>缺点</a:t>
            </a:r>
            <a:endParaRPr lang="zh-CN" altLang="en-US" dirty="0"/>
          </a:p>
          <a:p>
            <a:pPr lvl="2">
              <a:lnSpc>
                <a:spcPct val="90000"/>
              </a:lnSpc>
            </a:pPr>
            <a:r>
              <a:rPr lang="zh-CN" altLang="en-US" dirty="0"/>
              <a:t>菜单随活动文档窗口状态变化，导致不一致性</a:t>
            </a:r>
            <a:endParaRPr lang="zh-CN" altLang="en-US" dirty="0"/>
          </a:p>
          <a:p>
            <a:pPr lvl="2">
              <a:lnSpc>
                <a:spcPct val="90000"/>
              </a:lnSpc>
            </a:pPr>
            <a:r>
              <a:rPr lang="zh-CN" altLang="en-US" dirty="0"/>
              <a:t>文档窗口必须在主窗口内部，减弱多文档显示优势</a:t>
            </a:r>
            <a:endParaRPr lang="zh-CN" altLang="en-US" dirty="0"/>
          </a:p>
          <a:p>
            <a:pPr lvl="2">
              <a:lnSpc>
                <a:spcPct val="90000"/>
              </a:lnSpc>
            </a:pPr>
            <a:r>
              <a:rPr lang="zh-CN" altLang="en-US" dirty="0"/>
              <a:t>屏幕显示复杂：子窗口可能在父窗口中被最小化</a:t>
            </a:r>
            <a:endParaRPr lang="zh-CN" altLang="en-US" dirty="0"/>
          </a:p>
          <a:p>
            <a:pPr>
              <a:lnSpc>
                <a:spcPct val="90000"/>
              </a:lnSpc>
            </a:pPr>
            <a:endParaRPr lang="en-US" altLang="zh-CN" dirty="0"/>
          </a:p>
        </p:txBody>
      </p:sp>
      <p:pic>
        <p:nvPicPr>
          <p:cNvPr id="6148" name="Picture 4"/>
          <p:cNvPicPr>
            <a:picLocks noChangeAspect="1"/>
          </p:cNvPicPr>
          <p:nvPr/>
        </p:nvPicPr>
        <p:blipFill>
          <a:blip r:embed="rId1"/>
          <a:stretch>
            <a:fillRect/>
          </a:stretch>
        </p:blipFill>
        <p:spPr>
          <a:xfrm>
            <a:off x="5292725" y="2060575"/>
            <a:ext cx="3311525" cy="2657475"/>
          </a:xfrm>
          <a:prstGeom prst="rect">
            <a:avLst/>
          </a:prstGeom>
          <a:noFill/>
          <a:ln w="9525">
            <a:noFill/>
          </a:ln>
        </p:spPr>
      </p:pic>
    </p:spTree>
  </p:cSld>
  <p:clrMapOvr>
    <a:masterClrMapping/>
  </p:clrMapOvr>
</p:sld>
</file>

<file path=ppt/theme/theme1.xml><?xml version="1.0" encoding="utf-8"?>
<a:theme xmlns:a="http://schemas.openxmlformats.org/drawingml/2006/main" name="1_Axis">
  <a:themeElements>
    <a:clrScheme name="1_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1_Axis">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rgbClr val="FF0000"/>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bg1"/>
        </a:solidFill>
        <a:ln w="9525" cap="flat" cmpd="sng" algn="ctr">
          <a:solidFill>
            <a:srgbClr val="FF0000"/>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1_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1_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1_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1_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1_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1_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1_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1_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rgbClr val="FF0000"/>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bg1"/>
        </a:solidFill>
        <a:ln w="9525" cap="flat" cmpd="sng" algn="ctr">
          <a:solidFill>
            <a:srgbClr val="FF0000"/>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刘成蹊-答辩</Template>
  <TotalTime>0</TotalTime>
  <Words>6785</Words>
  <Application>WPS 演示</Application>
  <PresentationFormat>全屏显示(4:3)</PresentationFormat>
  <Paragraphs>657</Paragraphs>
  <Slides>70</Slides>
  <Notes>28</Notes>
  <HiddenSlides>0</HiddenSlides>
  <MMClips>0</MMClips>
  <ScaleCrop>false</ScaleCrop>
  <HeadingPairs>
    <vt:vector size="8" baseType="variant">
      <vt:variant>
        <vt:lpstr>已用的字体</vt:lpstr>
      </vt:variant>
      <vt:variant>
        <vt:i4>7</vt:i4>
      </vt:variant>
      <vt:variant>
        <vt:lpstr>主题</vt:lpstr>
      </vt:variant>
      <vt:variant>
        <vt:i4>2</vt:i4>
      </vt:variant>
      <vt:variant>
        <vt:lpstr>嵌入 OLE 服务器</vt:lpstr>
      </vt:variant>
      <vt:variant>
        <vt:i4>9</vt:i4>
      </vt:variant>
      <vt:variant>
        <vt:lpstr>幻灯片标题</vt:lpstr>
      </vt:variant>
      <vt:variant>
        <vt:i4>70</vt:i4>
      </vt:variant>
    </vt:vector>
  </HeadingPairs>
  <TitlesOfParts>
    <vt:vector size="88" baseType="lpstr">
      <vt:lpstr>Arial</vt:lpstr>
      <vt:lpstr>宋体</vt:lpstr>
      <vt:lpstr>Wingdings</vt:lpstr>
      <vt:lpstr>Times New Roman</vt:lpstr>
      <vt:lpstr>华文隶书</vt:lpstr>
      <vt:lpstr>微软雅黑</vt:lpstr>
      <vt:lpstr>Arial Unicode MS</vt:lpstr>
      <vt:lpstr>1_Axis</vt:lpstr>
      <vt:lpstr>Axis</vt:lpstr>
      <vt:lpstr>Word.Picture.8</vt:lpstr>
      <vt:lpstr>Equation.DSMT4</vt:lpstr>
      <vt:lpstr>Word.Picture.8</vt:lpstr>
      <vt:lpstr>Word.Picture.8</vt:lpstr>
      <vt:lpstr>Word.Picture.8</vt:lpstr>
      <vt:lpstr>Word.Picture.8</vt:lpstr>
      <vt:lpstr>Word.Picture.8</vt:lpstr>
      <vt:lpstr>Word.Picture.8</vt:lpstr>
      <vt:lpstr>Word.Picture.8</vt:lpstr>
      <vt:lpstr>人机交互的软件工程方法 —— 可视化设计   </vt:lpstr>
      <vt:lpstr>人机交互的软件工程方法 —— 可视化设计   </vt:lpstr>
      <vt:lpstr>PowerPoint 演示文稿</vt:lpstr>
      <vt:lpstr>PowerPoint 演示文稿</vt:lpstr>
      <vt:lpstr>PowerPoint 演示文稿</vt:lpstr>
      <vt:lpstr>PowerPoint 演示文稿</vt:lpstr>
      <vt:lpstr>主要内容</vt:lpstr>
      <vt:lpstr>窗口Window</vt:lpstr>
      <vt:lpstr>窗口界面类型</vt:lpstr>
      <vt:lpstr>PowerPoint 演示文稿</vt:lpstr>
      <vt:lpstr>PowerPoint 演示文稿</vt:lpstr>
      <vt:lpstr>菜单</vt:lpstr>
      <vt:lpstr>PowerPoint 演示文稿</vt:lpstr>
      <vt:lpstr>注意事项</vt:lpstr>
      <vt:lpstr>主要内容</vt:lpstr>
      <vt:lpstr>对话框</vt:lpstr>
      <vt:lpstr>PowerPoint 演示文稿</vt:lpstr>
      <vt:lpstr>PowerPoint 演示文稿</vt:lpstr>
      <vt:lpstr>用途</vt:lpstr>
      <vt:lpstr>功能对话框</vt:lpstr>
      <vt:lpstr>进度对话框</vt:lpstr>
      <vt:lpstr>PowerPoint 演示文稿</vt:lpstr>
      <vt:lpstr>公告对话框</vt:lpstr>
      <vt:lpstr>PowerPoint 演示文稿</vt:lpstr>
      <vt:lpstr>错误对话框</vt:lpstr>
      <vt:lpstr>消除错误消息</vt:lpstr>
      <vt:lpstr>警告对话框</vt:lpstr>
      <vt:lpstr>确认对话框</vt:lpstr>
      <vt:lpstr>消除确认对话框</vt:lpstr>
      <vt:lpstr>管理对话框内容</vt:lpstr>
      <vt:lpstr>PowerPoint 演示文稿</vt:lpstr>
      <vt:lpstr>PowerPoint 演示文稿</vt:lpstr>
      <vt:lpstr>对话框设计原则</vt:lpstr>
      <vt:lpstr>主要内容</vt:lpstr>
      <vt:lpstr>控件</vt:lpstr>
      <vt:lpstr>命令控件</vt:lpstr>
      <vt:lpstr>选择控件</vt:lpstr>
      <vt:lpstr>复选框</vt:lpstr>
      <vt:lpstr>列表框</vt:lpstr>
      <vt:lpstr>显示控件</vt:lpstr>
      <vt:lpstr>讨论：滚动条的滥用</vt:lpstr>
      <vt:lpstr>输入控件</vt:lpstr>
      <vt:lpstr>PowerPoint 演示文稿</vt:lpstr>
      <vt:lpstr>主要内容</vt:lpstr>
      <vt:lpstr>工具栏</vt:lpstr>
      <vt:lpstr>PowerPoint 演示文稿</vt:lpstr>
      <vt:lpstr>解释工具栏控件</vt:lpstr>
      <vt:lpstr>工具栏的演化</vt:lpstr>
      <vt:lpstr>图标</vt:lpstr>
      <vt:lpstr>图标设计</vt:lpstr>
      <vt:lpstr>注意事项</vt:lpstr>
      <vt:lpstr>图标的评估</vt:lpstr>
      <vt:lpstr>PowerPoint 演示文稿</vt:lpstr>
      <vt:lpstr>布局复杂度 </vt:lpstr>
      <vt:lpstr>计算步骤</vt:lpstr>
      <vt:lpstr>PowerPoint 演示文稿</vt:lpstr>
      <vt:lpstr>PowerPoint 演示文稿</vt:lpstr>
      <vt:lpstr>改进算法</vt:lpstr>
      <vt:lpstr>PowerPoint 演示文稿</vt:lpstr>
      <vt:lpstr>布局统一度 </vt:lpstr>
      <vt:lpstr>PowerPoint 演示文稿</vt:lpstr>
      <vt:lpstr>用户界面设计原理 </vt:lpstr>
      <vt:lpstr>PowerPoint 演示文稿</vt:lpstr>
      <vt:lpstr>PowerPoint 演示文稿</vt:lpstr>
      <vt:lpstr>PowerPoint 演示文稿</vt:lpstr>
      <vt:lpstr>PowerPoint 演示文稿</vt:lpstr>
      <vt:lpstr>PowerPoint 演示文稿</vt:lpstr>
      <vt:lpstr>PowerPoint 演示文稿</vt:lpstr>
      <vt:lpstr>小结</vt:lpstr>
      <vt:lpstr>图标设计作业</vt:lpstr>
    </vt:vector>
  </TitlesOfParts>
  <Company>NJU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人机交互概述</dc:title>
  <dc:creator>FENG</dc:creator>
  <cp:lastModifiedBy>两场雪</cp:lastModifiedBy>
  <cp:revision>1078</cp:revision>
  <dcterms:created xsi:type="dcterms:W3CDTF">2009-09-04T07:20:00Z</dcterms:created>
  <dcterms:modified xsi:type="dcterms:W3CDTF">2021-11-18T03:45:43Z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FE9DC953DCAF4B05AD3B0E7DD5382653</vt:lpwstr>
  </property>
  <property fmtid="{D5CDD505-2E9C-101B-9397-08002B2CF9AE}" pid="3" name="KSOProductBuildVer">
    <vt:lpwstr>2052-11.1.0.10700</vt:lpwstr>
  </property>
</Properties>
</file>